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5"/>
    <p:sldMasterId id="2147483746" r:id="rId6"/>
  </p:sldMasterIdLst>
  <p:notesMasterIdLst>
    <p:notesMasterId r:id="rId38"/>
  </p:notesMasterIdLst>
  <p:handoutMasterIdLst>
    <p:handoutMasterId r:id="rId39"/>
  </p:handoutMasterIdLst>
  <p:sldIdLst>
    <p:sldId id="362" r:id="rId7"/>
    <p:sldId id="502" r:id="rId8"/>
    <p:sldId id="500" r:id="rId9"/>
    <p:sldId id="466" r:id="rId10"/>
    <p:sldId id="398" r:id="rId11"/>
    <p:sldId id="501" r:id="rId12"/>
    <p:sldId id="479" r:id="rId13"/>
    <p:sldId id="491" r:id="rId14"/>
    <p:sldId id="492" r:id="rId15"/>
    <p:sldId id="493" r:id="rId16"/>
    <p:sldId id="480" r:id="rId17"/>
    <p:sldId id="407" r:id="rId18"/>
    <p:sldId id="484" r:id="rId19"/>
    <p:sldId id="496" r:id="rId20"/>
    <p:sldId id="488" r:id="rId21"/>
    <p:sldId id="481" r:id="rId22"/>
    <p:sldId id="485" r:id="rId23"/>
    <p:sldId id="487" r:id="rId24"/>
    <p:sldId id="486" r:id="rId25"/>
    <p:sldId id="482" r:id="rId26"/>
    <p:sldId id="478" r:id="rId27"/>
    <p:sldId id="483" r:id="rId28"/>
    <p:sldId id="497" r:id="rId29"/>
    <p:sldId id="376" r:id="rId30"/>
    <p:sldId id="489" r:id="rId31"/>
    <p:sldId id="465" r:id="rId32"/>
    <p:sldId id="494" r:id="rId33"/>
    <p:sldId id="468" r:id="rId34"/>
    <p:sldId id="495" r:id="rId35"/>
    <p:sldId id="503" r:id="rId36"/>
    <p:sldId id="504"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C56"/>
    <a:srgbClr val="F0F0F0"/>
    <a:srgbClr val="036EB7"/>
    <a:srgbClr val="696969"/>
    <a:srgbClr val="81A6A4"/>
    <a:srgbClr val="E4E4E4"/>
    <a:srgbClr val="C8C8C8"/>
    <a:srgbClr val="006EB5"/>
    <a:srgbClr val="4BA4A5"/>
    <a:srgbClr val="B4B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9" autoAdjust="0"/>
    <p:restoredTop sz="94660"/>
  </p:normalViewPr>
  <p:slideViewPr>
    <p:cSldViewPr snapToGrid="0">
      <p:cViewPr varScale="1">
        <p:scale>
          <a:sx n="122" d="100"/>
          <a:sy n="122" d="100"/>
        </p:scale>
        <p:origin x="54" y="579"/>
      </p:cViewPr>
      <p:guideLst>
        <p:guide orient="horz" pos="1620"/>
        <p:guide pos="2875"/>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Helvetic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DB0BEC-64A8-D349-ABF6-26FFD8A9EBC2}" type="datetimeFigureOut">
              <a:rPr lang="en-US" smtClean="0">
                <a:latin typeface="Helvetica"/>
              </a:rPr>
              <a:pPr/>
              <a:t>10/16/2017</a:t>
            </a:fld>
            <a:endParaRPr lang="en-US" dirty="0">
              <a:latin typeface="Helvetica"/>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Helvetic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EAE4D7-9E1A-454B-B638-A2BF4CFD107C}" type="slidenum">
              <a:rPr lang="en-US" smtClean="0">
                <a:latin typeface="Helvetica"/>
              </a:rPr>
              <a:pPr/>
              <a:t>‹#›</a:t>
            </a:fld>
            <a:endParaRPr lang="en-US" dirty="0">
              <a:latin typeface="Helvetica"/>
            </a:endParaRPr>
          </a:p>
        </p:txBody>
      </p:sp>
    </p:spTree>
    <p:extLst>
      <p:ext uri="{BB962C8B-B14F-4D97-AF65-F5344CB8AC3E}">
        <p14:creationId xmlns:p14="http://schemas.microsoft.com/office/powerpoint/2010/main" val="283596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a:defRPr>
            </a:lvl1pPr>
          </a:lstStyle>
          <a:p>
            <a:fld id="{7893EFCA-7F6F-6F4F-A8EA-04FB648DE148}" type="datetimeFigureOut">
              <a:rPr lang="en-US" smtClean="0"/>
              <a:pPr/>
              <a:t>10/16/2017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a:defRPr>
            </a:lvl1pPr>
          </a:lstStyle>
          <a:p>
            <a:fld id="{A654262F-52D4-4045-B164-4C2188759D27}" type="slidenum">
              <a:rPr lang="en-US" smtClean="0"/>
              <a:pPr/>
              <a:t>‹#›</a:t>
            </a:fld>
            <a:endParaRPr lang="en-US" dirty="0"/>
          </a:p>
        </p:txBody>
      </p:sp>
    </p:spTree>
    <p:extLst>
      <p:ext uri="{BB962C8B-B14F-4D97-AF65-F5344CB8AC3E}">
        <p14:creationId xmlns:p14="http://schemas.microsoft.com/office/powerpoint/2010/main" val="6864076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elvetica"/>
        <a:ea typeface="+mn-ea"/>
        <a:cs typeface="+mn-cs"/>
      </a:defRPr>
    </a:lvl1pPr>
    <a:lvl2pPr marL="457200" algn="l" defTabSz="457200" rtl="0" eaLnBrk="1" latinLnBrk="0" hangingPunct="1">
      <a:defRPr sz="1200" kern="1200">
        <a:solidFill>
          <a:schemeClr val="tx1"/>
        </a:solidFill>
        <a:latin typeface="Helvetica"/>
        <a:ea typeface="+mn-ea"/>
        <a:cs typeface="+mn-cs"/>
      </a:defRPr>
    </a:lvl2pPr>
    <a:lvl3pPr marL="914400" algn="l" defTabSz="457200" rtl="0" eaLnBrk="1" latinLnBrk="0" hangingPunct="1">
      <a:defRPr sz="1200" kern="1200">
        <a:solidFill>
          <a:schemeClr val="tx1"/>
        </a:solidFill>
        <a:latin typeface="Helvetica"/>
        <a:ea typeface="+mn-ea"/>
        <a:cs typeface="+mn-cs"/>
      </a:defRPr>
    </a:lvl3pPr>
    <a:lvl4pPr marL="1371600" algn="l" defTabSz="457200" rtl="0" eaLnBrk="1" latinLnBrk="0" hangingPunct="1">
      <a:defRPr sz="1200" kern="1200">
        <a:solidFill>
          <a:schemeClr val="tx1"/>
        </a:solidFill>
        <a:latin typeface="Helvetica"/>
        <a:ea typeface="+mn-ea"/>
        <a:cs typeface="+mn-cs"/>
      </a:defRPr>
    </a:lvl4pPr>
    <a:lvl5pPr marL="1828800" algn="l" defTabSz="457200" rtl="0" eaLnBrk="1" latinLnBrk="0" hangingPunct="1">
      <a:defRPr sz="1200" kern="1200">
        <a:solidFill>
          <a:schemeClr val="tx1"/>
        </a:solidFill>
        <a:latin typeface="Helvetic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4262F-52D4-4045-B164-4C2188759D27}" type="slidenum">
              <a:rPr lang="en-US" smtClean="0"/>
              <a:pPr/>
              <a:t>3</a:t>
            </a:fld>
            <a:endParaRPr lang="en-US" dirty="0"/>
          </a:p>
        </p:txBody>
      </p:sp>
    </p:spTree>
    <p:extLst>
      <p:ext uri="{BB962C8B-B14F-4D97-AF65-F5344CB8AC3E}">
        <p14:creationId xmlns:p14="http://schemas.microsoft.com/office/powerpoint/2010/main" val="348655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4262F-52D4-4045-B164-4C2188759D27}" type="slidenum">
              <a:rPr lang="en-US" smtClean="0"/>
              <a:pPr/>
              <a:t>25</a:t>
            </a:fld>
            <a:endParaRPr lang="en-US" dirty="0"/>
          </a:p>
        </p:txBody>
      </p:sp>
    </p:spTree>
    <p:extLst>
      <p:ext uri="{BB962C8B-B14F-4D97-AF65-F5344CB8AC3E}">
        <p14:creationId xmlns:p14="http://schemas.microsoft.com/office/powerpoint/2010/main" val="32332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a:t>
            </a:r>
          </a:p>
        </p:txBody>
      </p:sp>
      <p:sp>
        <p:nvSpPr>
          <p:cNvPr id="4" name="Slide Number Placeholder 3"/>
          <p:cNvSpPr>
            <a:spLocks noGrp="1"/>
          </p:cNvSpPr>
          <p:nvPr>
            <p:ph type="sldNum" sz="quarter" idx="10"/>
          </p:nvPr>
        </p:nvSpPr>
        <p:spPr/>
        <p:txBody>
          <a:bodyPr/>
          <a:lstStyle/>
          <a:p>
            <a:fld id="{A654262F-52D4-4045-B164-4C2188759D27}" type="slidenum">
              <a:rPr lang="en-US" smtClean="0"/>
              <a:pPr/>
              <a:t>26</a:t>
            </a:fld>
            <a:endParaRPr lang="en-US" dirty="0"/>
          </a:p>
        </p:txBody>
      </p:sp>
    </p:spTree>
    <p:extLst>
      <p:ext uri="{BB962C8B-B14F-4D97-AF65-F5344CB8AC3E}">
        <p14:creationId xmlns:p14="http://schemas.microsoft.com/office/powerpoint/2010/main" val="157819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11:25</a:t>
            </a:r>
          </a:p>
        </p:txBody>
      </p:sp>
      <p:sp>
        <p:nvSpPr>
          <p:cNvPr id="4" name="Slide Number Placeholder 3"/>
          <p:cNvSpPr>
            <a:spLocks noGrp="1"/>
          </p:cNvSpPr>
          <p:nvPr>
            <p:ph type="sldNum" sz="quarter" idx="10"/>
          </p:nvPr>
        </p:nvSpPr>
        <p:spPr/>
        <p:txBody>
          <a:bodyPr/>
          <a:lstStyle/>
          <a:p>
            <a:fld id="{A654262F-52D4-4045-B164-4C2188759D27}" type="slidenum">
              <a:rPr lang="en-US" smtClean="0"/>
              <a:pPr/>
              <a:t>27</a:t>
            </a:fld>
            <a:endParaRPr lang="en-US" dirty="0"/>
          </a:p>
        </p:txBody>
      </p:sp>
    </p:spTree>
    <p:extLst>
      <p:ext uri="{BB962C8B-B14F-4D97-AF65-F5344CB8AC3E}">
        <p14:creationId xmlns:p14="http://schemas.microsoft.com/office/powerpoint/2010/main" val="368895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4262F-52D4-4045-B164-4C2188759D27}" type="slidenum">
              <a:rPr lang="en-US" smtClean="0"/>
              <a:pPr/>
              <a:t>5</a:t>
            </a:fld>
            <a:endParaRPr lang="en-US" dirty="0"/>
          </a:p>
        </p:txBody>
      </p:sp>
    </p:spTree>
    <p:extLst>
      <p:ext uri="{BB962C8B-B14F-4D97-AF65-F5344CB8AC3E}">
        <p14:creationId xmlns:p14="http://schemas.microsoft.com/office/powerpoint/2010/main" val="145191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10:35</a:t>
            </a:r>
          </a:p>
        </p:txBody>
      </p:sp>
      <p:sp>
        <p:nvSpPr>
          <p:cNvPr id="4" name="Slide Number Placeholder 3"/>
          <p:cNvSpPr>
            <a:spLocks noGrp="1"/>
          </p:cNvSpPr>
          <p:nvPr>
            <p:ph type="sldNum" sz="quarter" idx="10"/>
          </p:nvPr>
        </p:nvSpPr>
        <p:spPr/>
        <p:txBody>
          <a:bodyPr/>
          <a:lstStyle/>
          <a:p>
            <a:fld id="{A654262F-52D4-4045-B164-4C2188759D27}" type="slidenum">
              <a:rPr lang="en-US" smtClean="0"/>
              <a:pPr/>
              <a:t>6</a:t>
            </a:fld>
            <a:endParaRPr lang="en-US" dirty="0"/>
          </a:p>
        </p:txBody>
      </p:sp>
    </p:spTree>
    <p:extLst>
      <p:ext uri="{BB962C8B-B14F-4D97-AF65-F5344CB8AC3E}">
        <p14:creationId xmlns:p14="http://schemas.microsoft.com/office/powerpoint/2010/main" val="105846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10:45</a:t>
            </a:r>
          </a:p>
        </p:txBody>
      </p:sp>
      <p:sp>
        <p:nvSpPr>
          <p:cNvPr id="4" name="Slide Number Placeholder 3"/>
          <p:cNvSpPr>
            <a:spLocks noGrp="1"/>
          </p:cNvSpPr>
          <p:nvPr>
            <p:ph type="sldNum" sz="quarter" idx="10"/>
          </p:nvPr>
        </p:nvSpPr>
        <p:spPr/>
        <p:txBody>
          <a:bodyPr/>
          <a:lstStyle/>
          <a:p>
            <a:fld id="{A654262F-52D4-4045-B164-4C2188759D27}" type="slidenum">
              <a:rPr lang="en-US" smtClean="0"/>
              <a:pPr/>
              <a:t>10</a:t>
            </a:fld>
            <a:endParaRPr lang="en-US" dirty="0"/>
          </a:p>
        </p:txBody>
      </p:sp>
    </p:spTree>
    <p:extLst>
      <p:ext uri="{BB962C8B-B14F-4D97-AF65-F5344CB8AC3E}">
        <p14:creationId xmlns:p14="http://schemas.microsoft.com/office/powerpoint/2010/main" val="249652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visualize data set and walk thorough setting unknown for missing items</a:t>
            </a:r>
          </a:p>
        </p:txBody>
      </p:sp>
      <p:sp>
        <p:nvSpPr>
          <p:cNvPr id="4" name="Slide Number Placeholder 3"/>
          <p:cNvSpPr>
            <a:spLocks noGrp="1"/>
          </p:cNvSpPr>
          <p:nvPr>
            <p:ph type="sldNum" sz="quarter" idx="10"/>
          </p:nvPr>
        </p:nvSpPr>
        <p:spPr/>
        <p:txBody>
          <a:bodyPr/>
          <a:lstStyle/>
          <a:p>
            <a:fld id="{A654262F-52D4-4045-B164-4C2188759D27}" type="slidenum">
              <a:rPr lang="en-US" smtClean="0"/>
              <a:pPr/>
              <a:t>12</a:t>
            </a:fld>
            <a:endParaRPr lang="en-US" dirty="0"/>
          </a:p>
        </p:txBody>
      </p:sp>
    </p:spTree>
    <p:extLst>
      <p:ext uri="{BB962C8B-B14F-4D97-AF65-F5344CB8AC3E}">
        <p14:creationId xmlns:p14="http://schemas.microsoft.com/office/powerpoint/2010/main" val="394927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10:55</a:t>
            </a:r>
          </a:p>
        </p:txBody>
      </p:sp>
      <p:sp>
        <p:nvSpPr>
          <p:cNvPr id="4" name="Slide Number Placeholder 3"/>
          <p:cNvSpPr>
            <a:spLocks noGrp="1"/>
          </p:cNvSpPr>
          <p:nvPr>
            <p:ph type="sldNum" sz="quarter" idx="10"/>
          </p:nvPr>
        </p:nvSpPr>
        <p:spPr/>
        <p:txBody>
          <a:bodyPr/>
          <a:lstStyle/>
          <a:p>
            <a:fld id="{A654262F-52D4-4045-B164-4C2188759D27}" type="slidenum">
              <a:rPr lang="en-US" smtClean="0"/>
              <a:pPr/>
              <a:t>15</a:t>
            </a:fld>
            <a:endParaRPr lang="en-US" dirty="0"/>
          </a:p>
        </p:txBody>
      </p:sp>
    </p:spTree>
    <p:extLst>
      <p:ext uri="{BB962C8B-B14F-4D97-AF65-F5344CB8AC3E}">
        <p14:creationId xmlns:p14="http://schemas.microsoft.com/office/powerpoint/2010/main" val="226644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11:05</a:t>
            </a:r>
          </a:p>
        </p:txBody>
      </p:sp>
      <p:sp>
        <p:nvSpPr>
          <p:cNvPr id="4" name="Slide Number Placeholder 3"/>
          <p:cNvSpPr>
            <a:spLocks noGrp="1"/>
          </p:cNvSpPr>
          <p:nvPr>
            <p:ph type="sldNum" sz="quarter" idx="10"/>
          </p:nvPr>
        </p:nvSpPr>
        <p:spPr/>
        <p:txBody>
          <a:bodyPr/>
          <a:lstStyle/>
          <a:p>
            <a:fld id="{A654262F-52D4-4045-B164-4C2188759D27}" type="slidenum">
              <a:rPr lang="en-US" smtClean="0"/>
              <a:pPr/>
              <a:t>18</a:t>
            </a:fld>
            <a:endParaRPr lang="en-US" dirty="0"/>
          </a:p>
        </p:txBody>
      </p:sp>
    </p:spTree>
    <p:extLst>
      <p:ext uri="{BB962C8B-B14F-4D97-AF65-F5344CB8AC3E}">
        <p14:creationId xmlns:p14="http://schemas.microsoft.com/office/powerpoint/2010/main" val="55955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Avg</a:t>
            </a:r>
            <a:r>
              <a:rPr lang="en-US" dirty="0"/>
              <a:t> Log Loss – penalty for wrong results Training Log Loss – advantage over a random prediction</a:t>
            </a:r>
          </a:p>
        </p:txBody>
      </p:sp>
      <p:sp>
        <p:nvSpPr>
          <p:cNvPr id="4" name="Slide Number Placeholder 3"/>
          <p:cNvSpPr>
            <a:spLocks noGrp="1"/>
          </p:cNvSpPr>
          <p:nvPr>
            <p:ph type="sldNum" sz="quarter" idx="10"/>
          </p:nvPr>
        </p:nvSpPr>
        <p:spPr/>
        <p:txBody>
          <a:bodyPr/>
          <a:lstStyle/>
          <a:p>
            <a:fld id="{A654262F-52D4-4045-B164-4C2188759D27}" type="slidenum">
              <a:rPr lang="en-US" smtClean="0"/>
              <a:pPr/>
              <a:t>21</a:t>
            </a:fld>
            <a:endParaRPr lang="en-US" dirty="0"/>
          </a:p>
        </p:txBody>
      </p:sp>
    </p:spTree>
    <p:extLst>
      <p:ext uri="{BB962C8B-B14F-4D97-AF65-F5344CB8AC3E}">
        <p14:creationId xmlns:p14="http://schemas.microsoft.com/office/powerpoint/2010/main" val="26029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a:t>
            </a:r>
          </a:p>
        </p:txBody>
      </p:sp>
      <p:sp>
        <p:nvSpPr>
          <p:cNvPr id="4" name="Slide Number Placeholder 3"/>
          <p:cNvSpPr>
            <a:spLocks noGrp="1"/>
          </p:cNvSpPr>
          <p:nvPr>
            <p:ph type="sldNum" sz="quarter" idx="10"/>
          </p:nvPr>
        </p:nvSpPr>
        <p:spPr/>
        <p:txBody>
          <a:bodyPr/>
          <a:lstStyle/>
          <a:p>
            <a:fld id="{A654262F-52D4-4045-B164-4C2188759D27}" type="slidenum">
              <a:rPr lang="en-US" smtClean="0"/>
              <a:pPr/>
              <a:t>23</a:t>
            </a:fld>
            <a:endParaRPr lang="en-US" dirty="0"/>
          </a:p>
        </p:txBody>
      </p:sp>
    </p:spTree>
    <p:extLst>
      <p:ext uri="{BB962C8B-B14F-4D97-AF65-F5344CB8AC3E}">
        <p14:creationId xmlns:p14="http://schemas.microsoft.com/office/powerpoint/2010/main" val="227904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emf"/><Relationship Id="rId5" Type="http://schemas.microsoft.com/office/2007/relationships/hdphoto" Target="../media/hdphoto1.wdp"/><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emf"/><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2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198" y="5362"/>
            <a:ext cx="5138138" cy="5138138"/>
          </a:xfrm>
          <a:prstGeom prst="rect">
            <a:avLst/>
          </a:prstGeom>
        </p:spPr>
      </p:pic>
      <p:sp>
        <p:nvSpPr>
          <p:cNvPr id="2" name="Rectangle 1"/>
          <p:cNvSpPr/>
          <p:nvPr userDrawn="1"/>
        </p:nvSpPr>
        <p:spPr>
          <a:xfrm>
            <a:off x="0" y="944"/>
            <a:ext cx="9144000" cy="5143500"/>
          </a:xfrm>
          <a:prstGeom prst="rect">
            <a:avLst/>
          </a:prstGeom>
          <a:solidFill>
            <a:srgbClr val="006EB5">
              <a:alpha val="9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endParaRPr>
          </a:p>
        </p:txBody>
      </p:sp>
      <p:sp>
        <p:nvSpPr>
          <p:cNvPr id="14" name="Rectangle 13"/>
          <p:cNvSpPr/>
          <p:nvPr userDrawn="1"/>
        </p:nvSpPr>
        <p:spPr>
          <a:xfrm>
            <a:off x="0" y="4437529"/>
            <a:ext cx="9189411" cy="70597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
        <p:nvSpPr>
          <p:cNvPr id="11" name="Text Placeholder 13"/>
          <p:cNvSpPr>
            <a:spLocks noGrp="1"/>
          </p:cNvSpPr>
          <p:nvPr>
            <p:ph type="body" sz="quarter" idx="12" hasCustomPrompt="1"/>
          </p:nvPr>
        </p:nvSpPr>
        <p:spPr>
          <a:xfrm>
            <a:off x="5687661" y="3899788"/>
            <a:ext cx="3124200" cy="531101"/>
          </a:xfrm>
        </p:spPr>
        <p:txBody>
          <a:bodyPr>
            <a:normAutofit/>
          </a:bodyPr>
          <a:lstStyle>
            <a:lvl1pPr marL="0" marR="0" indent="0" algn="l" defTabSz="457200" rtl="0" eaLnBrk="1" fontAlgn="auto" latinLnBrk="0" hangingPunct="1">
              <a:lnSpc>
                <a:spcPct val="150000"/>
              </a:lnSpc>
              <a:spcBef>
                <a:spcPts val="0"/>
              </a:spcBef>
              <a:spcAft>
                <a:spcPts val="0"/>
              </a:spcAft>
              <a:buClrTx/>
              <a:buSzTx/>
              <a:buFontTx/>
              <a:buNone/>
              <a:tabLst/>
              <a:defRPr sz="1100" b="0" i="1">
                <a:solidFill>
                  <a:schemeClr val="accent6"/>
                </a:solidFill>
              </a:defRPr>
            </a:lvl1pPr>
          </a:lstStyle>
          <a:p>
            <a:pPr marL="0" marR="0" lvl="0" indent="0" algn="l" defTabSz="457200" rtl="0" eaLnBrk="1" fontAlgn="auto" latinLnBrk="0" hangingPunct="1">
              <a:lnSpc>
                <a:spcPct val="15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Helvetica"/>
                <a:ea typeface="+mn-ea"/>
                <a:cs typeface="Helvetica"/>
              </a:rPr>
              <a:t>Powering Transformation. Together.</a:t>
            </a:r>
          </a:p>
        </p:txBody>
      </p:sp>
      <p:sp>
        <p:nvSpPr>
          <p:cNvPr id="15" name="Text Placeholder 11"/>
          <p:cNvSpPr>
            <a:spLocks noGrp="1"/>
          </p:cNvSpPr>
          <p:nvPr>
            <p:ph type="body" sz="quarter" idx="10"/>
          </p:nvPr>
        </p:nvSpPr>
        <p:spPr>
          <a:xfrm>
            <a:off x="1046396" y="538998"/>
            <a:ext cx="5398594" cy="526597"/>
          </a:xfrm>
        </p:spPr>
        <p:txBody>
          <a:bodyPr lIns="0" tIns="0" rIns="0" bIns="0">
            <a:noAutofit/>
          </a:bodyPr>
          <a:lstStyle>
            <a:lvl1pPr marL="0" indent="0">
              <a:spcBef>
                <a:spcPts val="0"/>
              </a:spcBef>
              <a:buNone/>
              <a:defRPr sz="3200" b="0" i="0">
                <a:solidFill>
                  <a:schemeClr val="bg1"/>
                </a:solidFill>
                <a:latin typeface="Calibri" panose="020F0502020204030204" pitchFamily="34" charset="0"/>
              </a:defRPr>
            </a:lvl1pPr>
          </a:lstStyle>
          <a:p>
            <a:pPr lvl="0"/>
            <a:endParaRPr lang="en-US" dirty="0"/>
          </a:p>
        </p:txBody>
      </p:sp>
      <p:sp>
        <p:nvSpPr>
          <p:cNvPr id="10" name="Text Placeholder 11"/>
          <p:cNvSpPr>
            <a:spLocks noGrp="1"/>
          </p:cNvSpPr>
          <p:nvPr>
            <p:ph type="body" sz="quarter" idx="13"/>
          </p:nvPr>
        </p:nvSpPr>
        <p:spPr>
          <a:xfrm>
            <a:off x="1046396" y="1161173"/>
            <a:ext cx="5398594" cy="526597"/>
          </a:xfrm>
        </p:spPr>
        <p:txBody>
          <a:bodyPr lIns="0" tIns="0" rIns="0" bIns="0">
            <a:noAutofit/>
          </a:bodyPr>
          <a:lstStyle>
            <a:lvl1pPr marL="0" indent="0">
              <a:spcBef>
                <a:spcPts val="0"/>
              </a:spcBef>
              <a:buNone/>
              <a:defRPr sz="2000" b="0" i="0">
                <a:solidFill>
                  <a:schemeClr val="tx1">
                    <a:lumMod val="20000"/>
                    <a:lumOff val="80000"/>
                  </a:schemeClr>
                </a:solidFill>
                <a:latin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224020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or Custom Layout">
    <p:spTree>
      <p:nvGrpSpPr>
        <p:cNvPr id="1" name=""/>
        <p:cNvGrpSpPr/>
        <p:nvPr/>
      </p:nvGrpSpPr>
      <p:grpSpPr>
        <a:xfrm>
          <a:off x="0" y="0"/>
          <a:ext cx="0" cy="0"/>
          <a:chOff x="0" y="0"/>
          <a:chExt cx="0" cy="0"/>
        </a:xfrm>
      </p:grpSpPr>
      <p:pic>
        <p:nvPicPr>
          <p:cNvPr id="6" name="Picture 5" descr="Oakwood_WoodBac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4"/>
            <a:ext cx="9158478" cy="515379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7916" y="622300"/>
            <a:ext cx="251579" cy="404323"/>
          </a:xfrm>
          <a:prstGeom prst="rect">
            <a:avLst/>
          </a:prstGeom>
        </p:spPr>
      </p:pic>
      <p:sp>
        <p:nvSpPr>
          <p:cNvPr id="8" name="Text Placeholder 21"/>
          <p:cNvSpPr>
            <a:spLocks noGrp="1"/>
          </p:cNvSpPr>
          <p:nvPr>
            <p:ph type="body" sz="quarter" idx="13" hasCustomPrompt="1"/>
          </p:nvPr>
        </p:nvSpPr>
        <p:spPr>
          <a:xfrm>
            <a:off x="990068" y="507468"/>
            <a:ext cx="2066399" cy="728665"/>
          </a:xfrm>
        </p:spPr>
        <p:txBody>
          <a:bodyPr/>
          <a:lstStyle>
            <a:lvl1pPr marL="0" indent="0">
              <a:buNone/>
              <a:defRPr b="0">
                <a:solidFill>
                  <a:schemeClr val="bg1"/>
                </a:solidFill>
                <a:latin typeface="Calibri" panose="020F0502020204030204" pitchFamily="34" charset="0"/>
              </a:defRPr>
            </a:lvl1pPr>
          </a:lstStyle>
          <a:p>
            <a:pPr lvl="0"/>
            <a:r>
              <a:rPr lang="en-US" dirty="0"/>
              <a:t>Agenda</a:t>
            </a:r>
          </a:p>
        </p:txBody>
      </p:sp>
      <p:pic>
        <p:nvPicPr>
          <p:cNvPr id="5" name="Picture 4"/>
          <p:cNvPicPr>
            <a:picLocks noChangeAspect="1"/>
          </p:cNvPicPr>
          <p:nvPr userDrawn="1"/>
        </p:nvPicPr>
        <p:blipFill rotWithShape="1">
          <a:blip r:embed="rId4" cstate="email">
            <a:duotone>
              <a:prstClr val="black"/>
              <a:schemeClr val="tx2">
                <a:tint val="45000"/>
                <a:satMod val="400000"/>
              </a:schemeClr>
            </a:duotone>
            <a:extLst>
              <a:ext uri="{BEBA8EAE-BF5A-486C-A8C5-ECC9F3942E4B}">
                <a14:imgProps xmlns:a14="http://schemas.microsoft.com/office/drawing/2010/main">
                  <a14:imgLayer r:embed="rId5">
                    <a14:imgEffect>
                      <a14:colorTemperature colorTemp="7250"/>
                    </a14:imgEffect>
                  </a14:imgLayer>
                </a14:imgProps>
              </a:ext>
              <a:ext uri="{28A0092B-C50C-407E-A947-70E740481C1C}">
                <a14:useLocalDpi xmlns:a14="http://schemas.microsoft.com/office/drawing/2010/main"/>
              </a:ext>
            </a:extLst>
          </a:blip>
          <a:srcRect/>
          <a:stretch/>
        </p:blipFill>
        <p:spPr>
          <a:xfrm>
            <a:off x="6571915" y="-13000"/>
            <a:ext cx="2587325" cy="5156500"/>
          </a:xfrm>
          <a:prstGeom prst="rect">
            <a:avLst/>
          </a:prstGeom>
          <a:noFill/>
        </p:spPr>
      </p:pic>
      <p:sp>
        <p:nvSpPr>
          <p:cNvPr id="9" name="Rectangle 8"/>
          <p:cNvSpPr/>
          <p:nvPr userDrawn="1"/>
        </p:nvSpPr>
        <p:spPr>
          <a:xfrm>
            <a:off x="-7200" y="4459129"/>
            <a:ext cx="9189411" cy="70597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Tree>
    <p:extLst>
      <p:ext uri="{BB962C8B-B14F-4D97-AF65-F5344CB8AC3E}">
        <p14:creationId xmlns:p14="http://schemas.microsoft.com/office/powerpoint/2010/main" val="4097671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genda or Custom Layout">
    <p:spTree>
      <p:nvGrpSpPr>
        <p:cNvPr id="1" name=""/>
        <p:cNvGrpSpPr/>
        <p:nvPr/>
      </p:nvGrpSpPr>
      <p:grpSpPr>
        <a:xfrm>
          <a:off x="0" y="0"/>
          <a:ext cx="0" cy="0"/>
          <a:chOff x="0" y="0"/>
          <a:chExt cx="0" cy="0"/>
        </a:xfrm>
      </p:grpSpPr>
      <p:pic>
        <p:nvPicPr>
          <p:cNvPr id="6" name="Picture 5" descr="Oakwood_WoodBac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4"/>
            <a:ext cx="9158478" cy="5153792"/>
          </a:xfrm>
          <a:prstGeom prst="rect">
            <a:avLst/>
          </a:prstGeom>
        </p:spPr>
      </p:pic>
      <p:sp>
        <p:nvSpPr>
          <p:cNvPr id="8" name="Text Placeholder 21"/>
          <p:cNvSpPr>
            <a:spLocks noGrp="1"/>
          </p:cNvSpPr>
          <p:nvPr>
            <p:ph type="body" sz="quarter" idx="13" hasCustomPrompt="1"/>
          </p:nvPr>
        </p:nvSpPr>
        <p:spPr>
          <a:xfrm>
            <a:off x="990068" y="507468"/>
            <a:ext cx="2066399" cy="728665"/>
          </a:xfrm>
        </p:spPr>
        <p:txBody>
          <a:bodyPr/>
          <a:lstStyle>
            <a:lvl1pPr marL="0" indent="0">
              <a:buNone/>
              <a:defRPr b="0">
                <a:solidFill>
                  <a:schemeClr val="bg1"/>
                </a:solidFill>
                <a:latin typeface="Calibri" panose="020F0502020204030204" pitchFamily="34" charset="0"/>
              </a:defRPr>
            </a:lvl1pPr>
          </a:lstStyle>
          <a:p>
            <a:pPr lvl="0"/>
            <a:r>
              <a:rPr lang="en-US" dirty="0"/>
              <a:t>Agenda</a:t>
            </a:r>
          </a:p>
        </p:txBody>
      </p:sp>
      <p:pic>
        <p:nvPicPr>
          <p:cNvPr id="5" name="Picture 4"/>
          <p:cNvPicPr>
            <a:picLocks noChangeAspect="1"/>
          </p:cNvPicPr>
          <p:nvPr userDrawn="1"/>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colorTemperature colorTemp="7250"/>
                    </a14:imgEffect>
                  </a14:imgLayer>
                </a14:imgProps>
              </a:ext>
              <a:ext uri="{28A0092B-C50C-407E-A947-70E740481C1C}">
                <a14:useLocalDpi xmlns:a14="http://schemas.microsoft.com/office/drawing/2010/main"/>
              </a:ext>
            </a:extLst>
          </a:blip>
          <a:srcRect/>
          <a:stretch/>
        </p:blipFill>
        <p:spPr>
          <a:xfrm>
            <a:off x="6571915" y="-13000"/>
            <a:ext cx="2587325" cy="5156500"/>
          </a:xfrm>
          <a:prstGeom prst="rect">
            <a:avLst/>
          </a:prstGeom>
          <a:noFill/>
        </p:spPr>
      </p:pic>
      <p:sp>
        <p:nvSpPr>
          <p:cNvPr id="9" name="Rectangle 8"/>
          <p:cNvSpPr/>
          <p:nvPr userDrawn="1"/>
        </p:nvSpPr>
        <p:spPr>
          <a:xfrm>
            <a:off x="-7200" y="4459129"/>
            <a:ext cx="9189411" cy="70597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Tree>
    <p:extLst>
      <p:ext uri="{BB962C8B-B14F-4D97-AF65-F5344CB8AC3E}">
        <p14:creationId xmlns:p14="http://schemas.microsoft.com/office/powerpoint/2010/main" val="12441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Section Titl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t="13869" b="1471"/>
          <a:stretch/>
        </p:blipFill>
        <p:spPr>
          <a:xfrm>
            <a:off x="-7620" y="-7621"/>
            <a:ext cx="9144000" cy="515112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2394" y="2992751"/>
            <a:ext cx="251579" cy="404323"/>
          </a:xfrm>
          <a:prstGeom prst="rect">
            <a:avLst/>
          </a:prstGeom>
        </p:spPr>
      </p:pic>
      <p:sp>
        <p:nvSpPr>
          <p:cNvPr id="6" name="Text Placeholder 21"/>
          <p:cNvSpPr>
            <a:spLocks noGrp="1"/>
          </p:cNvSpPr>
          <p:nvPr>
            <p:ph type="body" sz="quarter" idx="13" hasCustomPrompt="1"/>
          </p:nvPr>
        </p:nvSpPr>
        <p:spPr>
          <a:xfrm>
            <a:off x="1430334" y="2833769"/>
            <a:ext cx="6593526" cy="72866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0">
                <a:solidFill>
                  <a:schemeClr val="bg1"/>
                </a:solidFill>
                <a:latin typeface="Calibri Light" panose="020F030202020403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Big Section Title Here</a:t>
            </a:r>
          </a:p>
          <a:p>
            <a:pPr lvl="0"/>
            <a:endParaRPr lang="en-US" dirty="0"/>
          </a:p>
        </p:txBody>
      </p:sp>
      <p:sp>
        <p:nvSpPr>
          <p:cNvPr id="7" name="Text Placeholder 13"/>
          <p:cNvSpPr>
            <a:spLocks noGrp="1"/>
          </p:cNvSpPr>
          <p:nvPr>
            <p:ph type="body" sz="quarter" idx="14" hasCustomPrompt="1"/>
          </p:nvPr>
        </p:nvSpPr>
        <p:spPr>
          <a:xfrm>
            <a:off x="1429170" y="3622215"/>
            <a:ext cx="6602310" cy="609070"/>
          </a:xfrm>
        </p:spPr>
        <p:txBody>
          <a:bodyPr>
            <a:normAutofit/>
          </a:bodyPr>
          <a:lstStyle>
            <a:lvl1pPr marL="0" indent="0">
              <a:buNone/>
              <a:defRPr sz="2000">
                <a:solidFill>
                  <a:schemeClr val="bg1">
                    <a:lumMod val="85000"/>
                  </a:schemeClr>
                </a:solidFill>
                <a:latin typeface="Calibri Light" panose="020F0302020204030204" pitchFamily="34" charset="0"/>
              </a:defRPr>
            </a:lvl1pPr>
          </a:lstStyle>
          <a:p>
            <a:pPr lvl="0"/>
            <a:r>
              <a:rPr lang="en-US" dirty="0"/>
              <a:t>Subtitle</a:t>
            </a:r>
          </a:p>
        </p:txBody>
      </p:sp>
    </p:spTree>
    <p:extLst>
      <p:ext uri="{BB962C8B-B14F-4D97-AF65-F5344CB8AC3E}">
        <p14:creationId xmlns:p14="http://schemas.microsoft.com/office/powerpoint/2010/main" val="2477099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ection Title 2">
    <p:spTree>
      <p:nvGrpSpPr>
        <p:cNvPr id="1" name=""/>
        <p:cNvGrpSpPr/>
        <p:nvPr/>
      </p:nvGrpSpPr>
      <p:grpSpPr>
        <a:xfrm>
          <a:off x="0" y="0"/>
          <a:ext cx="0" cy="0"/>
          <a:chOff x="0" y="0"/>
          <a:chExt cx="0" cy="0"/>
        </a:xfrm>
      </p:grpSpPr>
      <p:pic>
        <p:nvPicPr>
          <p:cNvPr id="2" name="Picture 1" descr="shutterstock_132114689.jpg"/>
          <p:cNvPicPr>
            <a:picLocks noChangeAspect="1"/>
          </p:cNvPicPr>
          <p:nvPr userDrawn="1"/>
        </p:nvPicPr>
        <p:blipFill rotWithShape="1">
          <a:blip r:embed="rId2" cstate="screen">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30000" contrast="20000"/>
                    </a14:imgEffect>
                  </a14:imgLayer>
                </a14:imgProps>
              </a:ext>
              <a:ext uri="{28A0092B-C50C-407E-A947-70E740481C1C}">
                <a14:useLocalDpi xmlns:a14="http://schemas.microsoft.com/office/drawing/2010/main"/>
              </a:ext>
            </a:extLst>
          </a:blip>
          <a:srcRect/>
          <a:stretch/>
        </p:blipFill>
        <p:spPr>
          <a:xfrm flipH="1">
            <a:off x="0" y="0"/>
            <a:ext cx="9144000" cy="5143500"/>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394" y="2992751"/>
            <a:ext cx="251579" cy="404323"/>
          </a:xfrm>
          <a:prstGeom prst="rect">
            <a:avLst/>
          </a:prstGeom>
        </p:spPr>
      </p:pic>
      <p:sp>
        <p:nvSpPr>
          <p:cNvPr id="7" name="Text Placeholder 21"/>
          <p:cNvSpPr>
            <a:spLocks noGrp="1"/>
          </p:cNvSpPr>
          <p:nvPr>
            <p:ph type="body" sz="quarter" idx="13" hasCustomPrompt="1"/>
          </p:nvPr>
        </p:nvSpPr>
        <p:spPr>
          <a:xfrm>
            <a:off x="1430334" y="2833769"/>
            <a:ext cx="6593526" cy="72866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0">
                <a:solidFill>
                  <a:schemeClr val="bg1"/>
                </a:solidFill>
                <a:latin typeface="Calibri Light" panose="020F030202020403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Big Section Title Here</a:t>
            </a:r>
          </a:p>
          <a:p>
            <a:pPr lvl="0"/>
            <a:endParaRPr lang="en-US" dirty="0"/>
          </a:p>
        </p:txBody>
      </p:sp>
      <p:sp>
        <p:nvSpPr>
          <p:cNvPr id="11" name="Text Placeholder 13"/>
          <p:cNvSpPr>
            <a:spLocks noGrp="1"/>
          </p:cNvSpPr>
          <p:nvPr>
            <p:ph type="body" sz="quarter" idx="14" hasCustomPrompt="1"/>
          </p:nvPr>
        </p:nvSpPr>
        <p:spPr>
          <a:xfrm>
            <a:off x="1429170" y="3622215"/>
            <a:ext cx="6602310" cy="609070"/>
          </a:xfrm>
        </p:spPr>
        <p:txBody>
          <a:bodyPr>
            <a:normAutofit/>
          </a:bodyPr>
          <a:lstStyle>
            <a:lvl1pPr marL="0" indent="0">
              <a:buNone/>
              <a:defRPr sz="2000">
                <a:solidFill>
                  <a:schemeClr val="bg1">
                    <a:lumMod val="85000"/>
                  </a:schemeClr>
                </a:solidFill>
                <a:latin typeface="Calibri Light" panose="020F0302020204030204" pitchFamily="34" charset="0"/>
              </a:defRPr>
            </a:lvl1pPr>
          </a:lstStyle>
          <a:p>
            <a:pPr lvl="0"/>
            <a:r>
              <a:rPr lang="en-US" dirty="0"/>
              <a:t>Subtitle</a:t>
            </a:r>
          </a:p>
        </p:txBody>
      </p:sp>
    </p:spTree>
    <p:extLst>
      <p:ext uri="{BB962C8B-B14F-4D97-AF65-F5344CB8AC3E}">
        <p14:creationId xmlns:p14="http://schemas.microsoft.com/office/powerpoint/2010/main" val="3282916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Section Title 3">
    <p:spTree>
      <p:nvGrpSpPr>
        <p:cNvPr id="1" name=""/>
        <p:cNvGrpSpPr/>
        <p:nvPr/>
      </p:nvGrpSpPr>
      <p:grpSpPr>
        <a:xfrm>
          <a:off x="0" y="0"/>
          <a:ext cx="0" cy="0"/>
          <a:chOff x="0" y="0"/>
          <a:chExt cx="0" cy="0"/>
        </a:xfrm>
      </p:grpSpPr>
      <p:pic>
        <p:nvPicPr>
          <p:cNvPr id="3" name="Picture 2" descr="Oawkwood_Images_141014.jpg"/>
          <p:cNvPicPr>
            <a:picLocks noChangeAspect="1"/>
          </p:cNvPicPr>
          <p:nvPr userDrawn="1"/>
        </p:nvPicPr>
        <p:blipFill>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50000" contrast="30000"/>
                    </a14:imgEffect>
                  </a14:imgLayer>
                </a14:imgProps>
              </a:ext>
              <a:ext uri="{28A0092B-C50C-407E-A947-70E740481C1C}">
                <a14:useLocalDpi xmlns:a14="http://schemas.microsoft.com/office/drawing/2010/main"/>
              </a:ext>
            </a:extLst>
          </a:blip>
          <a:stretch>
            <a:fillRect/>
          </a:stretch>
        </p:blipFill>
        <p:spPr>
          <a:xfrm flipH="1">
            <a:off x="-1" y="0"/>
            <a:ext cx="9157776" cy="5153793"/>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394" y="2992751"/>
            <a:ext cx="251579" cy="404323"/>
          </a:xfrm>
          <a:prstGeom prst="rect">
            <a:avLst/>
          </a:prstGeom>
        </p:spPr>
      </p:pic>
      <p:sp>
        <p:nvSpPr>
          <p:cNvPr id="13" name="Text Placeholder 21"/>
          <p:cNvSpPr>
            <a:spLocks noGrp="1"/>
          </p:cNvSpPr>
          <p:nvPr>
            <p:ph type="body" sz="quarter" idx="13" hasCustomPrompt="1"/>
          </p:nvPr>
        </p:nvSpPr>
        <p:spPr>
          <a:xfrm>
            <a:off x="1430334" y="2833769"/>
            <a:ext cx="6593526" cy="72866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0">
                <a:solidFill>
                  <a:schemeClr val="bg1"/>
                </a:solidFill>
                <a:latin typeface="Calibri Light" panose="020F030202020403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Big Section Title Here</a:t>
            </a:r>
          </a:p>
          <a:p>
            <a:pPr lvl="0"/>
            <a:endParaRPr lang="en-US" dirty="0"/>
          </a:p>
        </p:txBody>
      </p:sp>
      <p:sp>
        <p:nvSpPr>
          <p:cNvPr id="14" name="Text Placeholder 13"/>
          <p:cNvSpPr>
            <a:spLocks noGrp="1"/>
          </p:cNvSpPr>
          <p:nvPr>
            <p:ph type="body" sz="quarter" idx="14" hasCustomPrompt="1"/>
          </p:nvPr>
        </p:nvSpPr>
        <p:spPr>
          <a:xfrm>
            <a:off x="1429170" y="3622215"/>
            <a:ext cx="6602310" cy="609070"/>
          </a:xfrm>
        </p:spPr>
        <p:txBody>
          <a:bodyPr>
            <a:normAutofit/>
          </a:bodyPr>
          <a:lstStyle>
            <a:lvl1pPr marL="0" indent="0">
              <a:buNone/>
              <a:defRPr sz="2000">
                <a:solidFill>
                  <a:schemeClr val="bg1">
                    <a:lumMod val="85000"/>
                  </a:schemeClr>
                </a:solidFill>
                <a:latin typeface="Calibri Light" panose="020F0302020204030204" pitchFamily="34" charset="0"/>
              </a:defRPr>
            </a:lvl1pPr>
          </a:lstStyle>
          <a:p>
            <a:pPr lvl="0"/>
            <a:r>
              <a:rPr lang="en-US" dirty="0"/>
              <a:t>Subtitle</a:t>
            </a:r>
          </a:p>
        </p:txBody>
      </p:sp>
    </p:spTree>
    <p:extLst>
      <p:ext uri="{BB962C8B-B14F-4D97-AF65-F5344CB8AC3E}">
        <p14:creationId xmlns:p14="http://schemas.microsoft.com/office/powerpoint/2010/main" val="218066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Blank 1">
    <p:spTree>
      <p:nvGrpSpPr>
        <p:cNvPr id="1" name=""/>
        <p:cNvGrpSpPr/>
        <p:nvPr/>
      </p:nvGrpSpPr>
      <p:grpSpPr>
        <a:xfrm>
          <a:off x="0" y="0"/>
          <a:ext cx="0" cy="0"/>
          <a:chOff x="0" y="0"/>
          <a:chExt cx="0" cy="0"/>
        </a:xfrm>
      </p:grpSpPr>
      <p:sp>
        <p:nvSpPr>
          <p:cNvPr id="92" name="Text Placeholder 91"/>
          <p:cNvSpPr>
            <a:spLocks noGrp="1"/>
          </p:cNvSpPr>
          <p:nvPr>
            <p:ph type="body" sz="quarter" idx="14" hasCustomPrompt="1"/>
          </p:nvPr>
        </p:nvSpPr>
        <p:spPr>
          <a:xfrm>
            <a:off x="859105" y="3530604"/>
            <a:ext cx="7425790" cy="1557338"/>
          </a:xfrm>
        </p:spPr>
        <p:txBody>
          <a:bodyPr>
            <a:normAutofit/>
          </a:bodyPr>
          <a:lstStyle>
            <a:lvl1pPr marL="0" indent="0" algn="ctr">
              <a:lnSpc>
                <a:spcPct val="150000"/>
              </a:lnSpc>
              <a:spcBef>
                <a:spcPts val="0"/>
              </a:spcBef>
              <a:buFont typeface="Arial" pitchFamily="-65" charset="0"/>
              <a:buNone/>
              <a:defRPr sz="1100">
                <a:solidFill>
                  <a:srgbClr val="696969"/>
                </a:solidFill>
              </a:defRPr>
            </a:lvl1pPr>
          </a:lstStyle>
          <a:p>
            <a:pPr algn="ctr">
              <a:lnSpc>
                <a:spcPct val="150000"/>
              </a:lnSpc>
              <a:spcBef>
                <a:spcPct val="20000"/>
              </a:spcBef>
              <a:buFont typeface="Arial" pitchFamily="-65" charset="0"/>
              <a:buNone/>
            </a:pPr>
            <a:r>
              <a:rPr lang="en-US" sz="1100" dirty="0">
                <a:solidFill>
                  <a:srgbClr val="54565A"/>
                </a:solidFill>
                <a:latin typeface="Helvetica"/>
                <a:cs typeface="Helvetica"/>
              </a:rPr>
              <a:t>Since 1981, Oakwood has served over 11,000 organizations globally – in North America, South America, United Kingdom and Europe. Based out of St. Louis, Missouri, we provide world class advisors, technologists and consultants to architect, deploy and optimize our client’s I.T. investments. </a:t>
            </a:r>
          </a:p>
        </p:txBody>
      </p:sp>
      <p:pic>
        <p:nvPicPr>
          <p:cNvPr id="7" name="Picture 6" descr="Oakwood_Footer_Lockup.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83300" y="4335444"/>
            <a:ext cx="3060700" cy="813730"/>
          </a:xfrm>
          <a:prstGeom prst="rect">
            <a:avLst/>
          </a:prstGeom>
        </p:spPr>
      </p:pic>
      <p:sp>
        <p:nvSpPr>
          <p:cNvPr id="10" name="Slide Number Placeholder 6"/>
          <p:cNvSpPr>
            <a:spLocks noGrp="1"/>
          </p:cNvSpPr>
          <p:nvPr>
            <p:ph type="sldNum" sz="quarter" idx="22"/>
          </p:nvPr>
        </p:nvSpPr>
        <p:spPr>
          <a:xfrm>
            <a:off x="6800335" y="4604652"/>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sp>
        <p:nvSpPr>
          <p:cNvPr id="8" name="Text Placeholder 48"/>
          <p:cNvSpPr>
            <a:spLocks noGrp="1"/>
          </p:cNvSpPr>
          <p:nvPr>
            <p:ph type="body" sz="quarter" idx="13" hasCustomPrompt="1"/>
          </p:nvPr>
        </p:nvSpPr>
        <p:spPr>
          <a:xfrm>
            <a:off x="765909" y="415399"/>
            <a:ext cx="7612182" cy="592137"/>
          </a:xfrm>
        </p:spPr>
        <p:txBody>
          <a:bodyPr>
            <a:normAutofit/>
          </a:bodyPr>
          <a:lstStyle>
            <a:lvl1pPr marL="0" indent="0" algn="ctr">
              <a:buNone/>
              <a:defRPr sz="3200" b="1">
                <a:solidFill>
                  <a:srgbClr val="696969"/>
                </a:solidFill>
                <a:latin typeface="Calibri" panose="020F0502020204030204" pitchFamily="34" charset="0"/>
                <a:cs typeface="Segoe UI" panose="020B0502040204020203" pitchFamily="34" charset="0"/>
              </a:defRPr>
            </a:lvl1pPr>
            <a:lvl2pPr>
              <a:defRPr b="1"/>
            </a:lvl2pPr>
            <a:lvl3pPr>
              <a:defRPr b="1"/>
            </a:lvl3pPr>
            <a:lvl4pPr>
              <a:defRPr b="1"/>
            </a:lvl4pPr>
            <a:lvl5pPr>
              <a:defRPr b="1"/>
            </a:lvl5pPr>
          </a:lstStyle>
          <a:p>
            <a:pPr lvl="0"/>
            <a:r>
              <a:rPr lang="en-US" dirty="0"/>
              <a:t>Heading</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4150" y="1025320"/>
            <a:ext cx="1155700" cy="635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Split Content Slide">
    <p:spTree>
      <p:nvGrpSpPr>
        <p:cNvPr id="1" name=""/>
        <p:cNvGrpSpPr/>
        <p:nvPr/>
      </p:nvGrpSpPr>
      <p:grpSpPr>
        <a:xfrm>
          <a:off x="0" y="0"/>
          <a:ext cx="0" cy="0"/>
          <a:chOff x="0" y="0"/>
          <a:chExt cx="0" cy="0"/>
        </a:xfrm>
      </p:grpSpPr>
      <p:pic>
        <p:nvPicPr>
          <p:cNvPr id="13" name="Picture 12" descr="Oakwood_PPT Concept_141006_images15.jpg"/>
          <p:cNvPicPr>
            <a:picLocks noChangeAspect="1"/>
          </p:cNvPicPr>
          <p:nvPr userDrawn="1"/>
        </p:nvPicPr>
        <p:blipFill>
          <a:blip r:embed="rId2" cstate="email">
            <a:lum bright="38000" contrast="-60000"/>
            <a:alphaModFix amt="70000"/>
            <a:extLst>
              <a:ext uri="{28A0092B-C50C-407E-A947-70E740481C1C}">
                <a14:useLocalDpi xmlns:a14="http://schemas.microsoft.com/office/drawing/2010/main"/>
              </a:ext>
            </a:extLst>
          </a:blip>
          <a:srcRect/>
          <a:stretch>
            <a:fillRect/>
          </a:stretch>
        </p:blipFill>
        <p:spPr>
          <a:xfrm>
            <a:off x="0" y="-1"/>
            <a:ext cx="4572000" cy="5143501"/>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916" y="2393662"/>
            <a:ext cx="251579" cy="404323"/>
          </a:xfrm>
          <a:prstGeom prst="rect">
            <a:avLst/>
          </a:prstGeom>
        </p:spPr>
      </p:pic>
      <p:sp>
        <p:nvSpPr>
          <p:cNvPr id="21" name="Text Placeholder 21"/>
          <p:cNvSpPr>
            <a:spLocks noGrp="1"/>
          </p:cNvSpPr>
          <p:nvPr>
            <p:ph type="body" sz="quarter" idx="13" hasCustomPrompt="1"/>
          </p:nvPr>
        </p:nvSpPr>
        <p:spPr>
          <a:xfrm>
            <a:off x="1013087" y="2327815"/>
            <a:ext cx="2985047" cy="508520"/>
          </a:xfrm>
        </p:spPr>
        <p:txBody>
          <a:bodyPr>
            <a:noAutofit/>
          </a:bodyPr>
          <a:lstStyle>
            <a:lvl1pPr marL="0" indent="0">
              <a:buNone/>
              <a:defRPr sz="3200" b="1">
                <a:solidFill>
                  <a:srgbClr val="696969"/>
                </a:solidFill>
                <a:latin typeface="Calibri" panose="020F0502020204030204" pitchFamily="34" charset="0"/>
              </a:defRPr>
            </a:lvl1pPr>
          </a:lstStyle>
          <a:p>
            <a:pPr lvl="0"/>
            <a:r>
              <a:rPr lang="en-US" dirty="0"/>
              <a:t>Title</a:t>
            </a:r>
          </a:p>
        </p:txBody>
      </p:sp>
      <p:sp>
        <p:nvSpPr>
          <p:cNvPr id="22" name="Text Placeholder 91"/>
          <p:cNvSpPr>
            <a:spLocks noGrp="1"/>
          </p:cNvSpPr>
          <p:nvPr>
            <p:ph type="body" sz="quarter" idx="14" hasCustomPrompt="1"/>
          </p:nvPr>
        </p:nvSpPr>
        <p:spPr>
          <a:xfrm>
            <a:off x="5511775" y="1142982"/>
            <a:ext cx="2751692" cy="3183487"/>
          </a:xfrm>
        </p:spPr>
        <p:txBody>
          <a:bodyPr>
            <a:normAutofit/>
          </a:bodyPr>
          <a:lstStyle>
            <a:lvl1pPr marL="0" algn="ctr">
              <a:lnSpc>
                <a:spcPct val="150000"/>
              </a:lnSpc>
              <a:spcBef>
                <a:spcPts val="0"/>
              </a:spcBef>
              <a:buFont typeface="Arial" pitchFamily="-65" charset="0"/>
              <a:buNone/>
              <a:defRPr sz="1100" baseline="0">
                <a:solidFill>
                  <a:srgbClr val="696969"/>
                </a:solidFill>
              </a:defRPr>
            </a:lvl1pPr>
          </a:lstStyle>
          <a:p>
            <a:pPr algn="ctr">
              <a:lnSpc>
                <a:spcPct val="150000"/>
              </a:lnSpc>
              <a:spcBef>
                <a:spcPct val="20000"/>
              </a:spcBef>
              <a:buFont typeface="Arial" pitchFamily="-65" charset="0"/>
              <a:buNone/>
            </a:pPr>
            <a:r>
              <a:rPr lang="en-US" sz="1100" dirty="0">
                <a:solidFill>
                  <a:srgbClr val="54565A"/>
                </a:solidFill>
                <a:latin typeface="Helvetica"/>
                <a:cs typeface="Helvetica"/>
              </a:rPr>
              <a:t>Since 1981, Oakwood has served over 11,000 organizations globally – in North America, South America, United Kingdom and Europe. Based out of St. Louis, Missouri, we provide world class advisors, technologists and consultants to architect, deploy and optimize our client’s I.T. investments. </a:t>
            </a:r>
          </a:p>
        </p:txBody>
      </p:sp>
      <p:pic>
        <p:nvPicPr>
          <p:cNvPr id="8" name="Picture 7" descr="Oakwood_Footer_Lockup.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83300" y="4335444"/>
            <a:ext cx="3073670" cy="813730"/>
          </a:xfrm>
          <a:prstGeom prst="rect">
            <a:avLst/>
          </a:prstGeom>
        </p:spPr>
      </p:pic>
      <p:sp>
        <p:nvSpPr>
          <p:cNvPr id="9" name="Slide Number Placeholder 6"/>
          <p:cNvSpPr>
            <a:spLocks noGrp="1"/>
          </p:cNvSpPr>
          <p:nvPr>
            <p:ph type="sldNum" sz="quarter" idx="22"/>
          </p:nvPr>
        </p:nvSpPr>
        <p:spPr>
          <a:xfrm>
            <a:off x="6800335" y="4611517"/>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spTree>
    <p:extLst>
      <p:ext uri="{BB962C8B-B14F-4D97-AF65-F5344CB8AC3E}">
        <p14:creationId xmlns:p14="http://schemas.microsoft.com/office/powerpoint/2010/main" val="166185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8" name="Picture 7" descr="Oakwood_Footer_Lockup.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83300" y="4335444"/>
            <a:ext cx="3073670" cy="813730"/>
          </a:xfrm>
          <a:prstGeom prst="rect">
            <a:avLst/>
          </a:prstGeom>
        </p:spPr>
      </p:pic>
      <p:pic>
        <p:nvPicPr>
          <p:cNvPr id="6" name="Picture 5" descr="Oakwood_PPT Concept_141006_images20.jpg"/>
          <p:cNvPicPr>
            <a:picLocks noChangeAspect="1"/>
          </p:cNvPicPr>
          <p:nvPr userDrawn="1"/>
        </p:nvPicPr>
        <p:blipFill>
          <a:blip r:embed="rId3" cstate="screen">
            <a:alphaModFix amt="80000"/>
            <a:extLst>
              <a:ext uri="{BEBA8EAE-BF5A-486C-A8C5-ECC9F3942E4B}">
                <a14:imgProps xmlns:a14="http://schemas.microsoft.com/office/drawing/2010/main">
                  <a14:imgLayer r:embed="rId4">
                    <a14:imgEffect>
                      <a14:brightnessContrast bright="-60000" contrast="-30000"/>
                    </a14:imgEffect>
                  </a14:imgLayer>
                </a14:imgProps>
              </a:ext>
              <a:ext uri="{28A0092B-C50C-407E-A947-70E740481C1C}">
                <a14:useLocalDpi xmlns:a14="http://schemas.microsoft.com/office/drawing/2010/main"/>
              </a:ext>
            </a:extLst>
          </a:blip>
          <a:srcRect/>
          <a:stretch>
            <a:fillRect/>
          </a:stretch>
        </p:blipFill>
        <p:spPr>
          <a:xfrm>
            <a:off x="0" y="0"/>
            <a:ext cx="9144000" cy="3132667"/>
          </a:xfrm>
          <a:prstGeom prst="rect">
            <a:avLst/>
          </a:prstGeom>
        </p:spPr>
      </p:pic>
      <p:sp>
        <p:nvSpPr>
          <p:cNvPr id="24" name="Text Placeholder 91"/>
          <p:cNvSpPr>
            <a:spLocks noGrp="1"/>
          </p:cNvSpPr>
          <p:nvPr>
            <p:ph type="body" sz="quarter" idx="14" hasCustomPrompt="1"/>
          </p:nvPr>
        </p:nvSpPr>
        <p:spPr>
          <a:xfrm>
            <a:off x="859105" y="3310462"/>
            <a:ext cx="7425790" cy="1270005"/>
          </a:xfrm>
        </p:spPr>
        <p:txBody>
          <a:bodyPr>
            <a:normAutofit/>
          </a:bodyPr>
          <a:lstStyle>
            <a:lvl1pPr marL="0" indent="0" algn="ctr">
              <a:lnSpc>
                <a:spcPct val="150000"/>
              </a:lnSpc>
              <a:spcBef>
                <a:spcPts val="0"/>
              </a:spcBef>
              <a:buFont typeface="Arial" pitchFamily="-65" charset="0"/>
              <a:buNone/>
              <a:defRPr sz="1100">
                <a:solidFill>
                  <a:srgbClr val="696969"/>
                </a:solidFill>
              </a:defRPr>
            </a:lvl1pPr>
          </a:lstStyle>
          <a:p>
            <a:pPr algn="ctr">
              <a:lnSpc>
                <a:spcPct val="150000"/>
              </a:lnSpc>
              <a:spcBef>
                <a:spcPct val="20000"/>
              </a:spcBef>
              <a:buFont typeface="Arial" pitchFamily="-65" charset="0"/>
              <a:buNone/>
            </a:pPr>
            <a:r>
              <a:rPr lang="en-US" sz="1100" dirty="0">
                <a:solidFill>
                  <a:srgbClr val="54565A"/>
                </a:solidFill>
                <a:latin typeface="Helvetica"/>
                <a:cs typeface="Helvetica"/>
              </a:rPr>
              <a:t>Since 1981, Oakwood has served over 11,000 organizations globally – in North America, South America, United Kingdom and Europe. Based out of St. Louis, Missouri, we provide world class advisors, technologists and consultants to architect, deploy and optimize our client’s I.T. investments. </a:t>
            </a:r>
          </a:p>
        </p:txBody>
      </p:sp>
      <p:sp>
        <p:nvSpPr>
          <p:cNvPr id="10" name="Slide Number Placeholder 6"/>
          <p:cNvSpPr>
            <a:spLocks noGrp="1"/>
          </p:cNvSpPr>
          <p:nvPr>
            <p:ph type="sldNum" sz="quarter" idx="22"/>
          </p:nvPr>
        </p:nvSpPr>
        <p:spPr>
          <a:xfrm>
            <a:off x="6800335" y="4618382"/>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sp>
        <p:nvSpPr>
          <p:cNvPr id="9" name="Text Placeholder 48"/>
          <p:cNvSpPr>
            <a:spLocks noGrp="1"/>
          </p:cNvSpPr>
          <p:nvPr>
            <p:ph type="body" sz="quarter" idx="13" hasCustomPrompt="1"/>
          </p:nvPr>
        </p:nvSpPr>
        <p:spPr>
          <a:xfrm>
            <a:off x="510804" y="415399"/>
            <a:ext cx="8116088" cy="592137"/>
          </a:xfrm>
        </p:spPr>
        <p:txBody>
          <a:bodyPr>
            <a:normAutofit/>
          </a:bodyPr>
          <a:lstStyle>
            <a:lvl1pPr marL="0" indent="0" algn="ctr">
              <a:buNone/>
              <a:defRPr sz="2800" b="1">
                <a:solidFill>
                  <a:schemeClr val="bg1"/>
                </a:solidFill>
                <a:latin typeface="Calibri" panose="020F0502020204030204" pitchFamily="34" charset="0"/>
              </a:defRPr>
            </a:lvl1pPr>
            <a:lvl2pPr>
              <a:defRPr b="1"/>
            </a:lvl2pPr>
            <a:lvl3pPr>
              <a:defRPr b="1"/>
            </a:lvl3pPr>
            <a:lvl4pPr>
              <a:defRPr b="1"/>
            </a:lvl4pPr>
            <a:lvl5pPr>
              <a:defRPr b="1"/>
            </a:lvl5pPr>
          </a:lstStyle>
          <a:p>
            <a:pPr lvl="0"/>
            <a:r>
              <a:rPr lang="en-US" dirty="0"/>
              <a:t>Header</a:t>
            </a:r>
          </a:p>
        </p:txBody>
      </p:sp>
    </p:spTree>
    <p:extLst>
      <p:ext uri="{BB962C8B-B14F-4D97-AF65-F5344CB8AC3E}">
        <p14:creationId xmlns:p14="http://schemas.microsoft.com/office/powerpoint/2010/main" val="2458084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grpSp>
        <p:nvGrpSpPr>
          <p:cNvPr id="7" name="Group 6"/>
          <p:cNvGrpSpPr/>
          <p:nvPr userDrawn="1"/>
        </p:nvGrpSpPr>
        <p:grpSpPr>
          <a:xfrm>
            <a:off x="3394003" y="410210"/>
            <a:ext cx="5319326" cy="4323080"/>
            <a:chOff x="3186937" y="299720"/>
            <a:chExt cx="5631860" cy="4577080"/>
          </a:xfrm>
        </p:grpSpPr>
        <p:pic>
          <p:nvPicPr>
            <p:cNvPr id="8" name="Picture 7" descr="Oawkwood_MonitorMocku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6937" y="299720"/>
              <a:ext cx="5631860" cy="4577080"/>
            </a:xfrm>
            <a:prstGeom prst="rect">
              <a:avLst/>
            </a:prstGeom>
          </p:spPr>
        </p:pic>
        <p:sp>
          <p:nvSpPr>
            <p:cNvPr id="9" name="Rectangle 8"/>
            <p:cNvSpPr/>
            <p:nvPr/>
          </p:nvSpPr>
          <p:spPr>
            <a:xfrm>
              <a:off x="3478952" y="822371"/>
              <a:ext cx="4971628" cy="2664794"/>
            </a:xfrm>
            <a:prstGeom prst="rect">
              <a:avLst/>
            </a:prstGeom>
            <a:solidFill>
              <a:srgbClr val="81A6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8418" y="1041626"/>
            <a:ext cx="1155700" cy="63500"/>
          </a:xfrm>
          <a:prstGeom prst="rect">
            <a:avLst/>
          </a:prstGeom>
        </p:spPr>
      </p:pic>
      <p:sp>
        <p:nvSpPr>
          <p:cNvPr id="11" name="Text Placeholder 48"/>
          <p:cNvSpPr>
            <a:spLocks noGrp="1"/>
          </p:cNvSpPr>
          <p:nvPr>
            <p:ph type="body" sz="quarter" idx="13" hasCustomPrompt="1"/>
          </p:nvPr>
        </p:nvSpPr>
        <p:spPr>
          <a:xfrm>
            <a:off x="330184" y="415397"/>
            <a:ext cx="2286000" cy="592137"/>
          </a:xfrm>
        </p:spPr>
        <p:txBody>
          <a:bodyPr>
            <a:normAutofit/>
          </a:bodyPr>
          <a:lstStyle>
            <a:lvl1pPr marL="0" indent="0" algn="ctr">
              <a:buNone/>
              <a:defRPr sz="3200" b="1">
                <a:solidFill>
                  <a:srgbClr val="696969"/>
                </a:solidFill>
                <a:latin typeface="Calibri" panose="020F0502020204030204" pitchFamily="34" charset="0"/>
              </a:defRPr>
            </a:lvl1pPr>
            <a:lvl2pPr>
              <a:defRPr b="1"/>
            </a:lvl2pPr>
            <a:lvl3pPr>
              <a:defRPr b="1"/>
            </a:lvl3pPr>
            <a:lvl4pPr>
              <a:defRPr b="1"/>
            </a:lvl4pPr>
            <a:lvl5pPr>
              <a:defRPr b="1"/>
            </a:lvl5pPr>
          </a:lstStyle>
          <a:p>
            <a:pPr lvl="0"/>
            <a:r>
              <a:rPr lang="en-US" dirty="0"/>
              <a:t>Header</a:t>
            </a:r>
          </a:p>
        </p:txBody>
      </p:sp>
      <p:sp>
        <p:nvSpPr>
          <p:cNvPr id="12" name="Text Placeholder 48"/>
          <p:cNvSpPr>
            <a:spLocks noGrp="1"/>
          </p:cNvSpPr>
          <p:nvPr>
            <p:ph type="body" sz="quarter" idx="15" hasCustomPrompt="1"/>
          </p:nvPr>
        </p:nvSpPr>
        <p:spPr>
          <a:xfrm>
            <a:off x="529244" y="1693332"/>
            <a:ext cx="1820351" cy="736591"/>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a:solidFill>
                  <a:srgbClr val="696969"/>
                </a:solidFill>
              </a:defRPr>
            </a:lvl1pPr>
            <a:lvl2pPr>
              <a:defRPr b="1"/>
            </a:lvl2pPr>
            <a:lvl3pPr>
              <a:defRPr b="1"/>
            </a:lvl3pPr>
            <a:lvl4pPr>
              <a:defRPr b="1"/>
            </a:lvl4pPr>
            <a:lvl5pPr>
              <a:defRPr b="1"/>
            </a:lvl5pPr>
          </a:lstStyle>
          <a:p>
            <a:pPr lvl="0"/>
            <a:r>
              <a:rPr lang="en-US" dirty="0"/>
              <a:t>• bullet one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bullet one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bullet one </a:t>
            </a:r>
          </a:p>
          <a:p>
            <a:pPr lvl="0"/>
            <a:endParaRPr lang="en-US" dirty="0"/>
          </a:p>
          <a:p>
            <a:pPr lvl="0"/>
            <a:endParaRPr lang="en-US" dirty="0"/>
          </a:p>
        </p:txBody>
      </p:sp>
      <p:sp>
        <p:nvSpPr>
          <p:cNvPr id="13" name="Text Placeholder 48"/>
          <p:cNvSpPr>
            <a:spLocks noGrp="1"/>
          </p:cNvSpPr>
          <p:nvPr>
            <p:ph type="body" sz="quarter" idx="14" hasCustomPrompt="1"/>
          </p:nvPr>
        </p:nvSpPr>
        <p:spPr>
          <a:xfrm>
            <a:off x="529263" y="1473731"/>
            <a:ext cx="1820351" cy="253470"/>
          </a:xfrm>
        </p:spPr>
        <p:txBody>
          <a:bodyPr>
            <a:normAutofit/>
          </a:bodyPr>
          <a:lstStyle>
            <a:lvl1pPr marL="0" indent="0" algn="l">
              <a:buNone/>
              <a:defRPr sz="1200" b="1">
                <a:solidFill>
                  <a:srgbClr val="696969"/>
                </a:solidFill>
              </a:defRPr>
            </a:lvl1pPr>
            <a:lvl2pPr>
              <a:defRPr b="1"/>
            </a:lvl2pPr>
            <a:lvl3pPr>
              <a:defRPr b="1"/>
            </a:lvl3pPr>
            <a:lvl4pPr>
              <a:defRPr b="1"/>
            </a:lvl4pPr>
            <a:lvl5pPr>
              <a:defRPr b="1"/>
            </a:lvl5pPr>
          </a:lstStyle>
          <a:p>
            <a:pPr lvl="0"/>
            <a:r>
              <a:rPr lang="en-US" dirty="0"/>
              <a:t>Header</a:t>
            </a:r>
          </a:p>
        </p:txBody>
      </p:sp>
      <p:sp>
        <p:nvSpPr>
          <p:cNvPr id="14" name="Text Placeholder 48"/>
          <p:cNvSpPr>
            <a:spLocks noGrp="1"/>
          </p:cNvSpPr>
          <p:nvPr>
            <p:ph type="body" sz="quarter" idx="16" hasCustomPrompt="1"/>
          </p:nvPr>
        </p:nvSpPr>
        <p:spPr>
          <a:xfrm>
            <a:off x="529244" y="2717798"/>
            <a:ext cx="1820351" cy="736591"/>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a:solidFill>
                  <a:srgbClr val="696969"/>
                </a:solidFill>
              </a:defRPr>
            </a:lvl1pPr>
            <a:lvl2pPr>
              <a:defRPr b="1"/>
            </a:lvl2pPr>
            <a:lvl3pPr>
              <a:defRPr b="1"/>
            </a:lvl3pPr>
            <a:lvl4pPr>
              <a:defRPr b="1"/>
            </a:lvl4pPr>
            <a:lvl5pPr>
              <a:defRPr b="1"/>
            </a:lvl5pPr>
          </a:lstStyle>
          <a:p>
            <a:pPr lvl="0"/>
            <a:r>
              <a:rPr lang="en-US" dirty="0"/>
              <a:t>• bullet one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bullet one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bullet one </a:t>
            </a:r>
          </a:p>
          <a:p>
            <a:pPr lvl="0"/>
            <a:endParaRPr lang="en-US" dirty="0"/>
          </a:p>
          <a:p>
            <a:pPr lvl="0"/>
            <a:endParaRPr lang="en-US" dirty="0"/>
          </a:p>
        </p:txBody>
      </p:sp>
      <p:sp>
        <p:nvSpPr>
          <p:cNvPr id="15" name="Text Placeholder 48"/>
          <p:cNvSpPr>
            <a:spLocks noGrp="1"/>
          </p:cNvSpPr>
          <p:nvPr>
            <p:ph type="body" sz="quarter" idx="17" hasCustomPrompt="1"/>
          </p:nvPr>
        </p:nvSpPr>
        <p:spPr>
          <a:xfrm>
            <a:off x="529263" y="2498197"/>
            <a:ext cx="1820351" cy="253470"/>
          </a:xfrm>
        </p:spPr>
        <p:txBody>
          <a:bodyPr>
            <a:normAutofit/>
          </a:bodyPr>
          <a:lstStyle>
            <a:lvl1pPr marL="0" indent="0" algn="l">
              <a:buNone/>
              <a:defRPr sz="1200" b="1">
                <a:solidFill>
                  <a:srgbClr val="696969"/>
                </a:solidFill>
              </a:defRPr>
            </a:lvl1pPr>
            <a:lvl2pPr>
              <a:defRPr b="1"/>
            </a:lvl2pPr>
            <a:lvl3pPr>
              <a:defRPr b="1"/>
            </a:lvl3pPr>
            <a:lvl4pPr>
              <a:defRPr b="1"/>
            </a:lvl4pPr>
            <a:lvl5pPr>
              <a:defRPr b="1"/>
            </a:lvl5pPr>
          </a:lstStyle>
          <a:p>
            <a:pPr lvl="0"/>
            <a:r>
              <a:rPr lang="en-US" dirty="0"/>
              <a:t>Header</a:t>
            </a:r>
          </a:p>
        </p:txBody>
      </p:sp>
      <p:sp>
        <p:nvSpPr>
          <p:cNvPr id="16" name="Text Placeholder 48"/>
          <p:cNvSpPr>
            <a:spLocks noGrp="1"/>
          </p:cNvSpPr>
          <p:nvPr>
            <p:ph type="body" sz="quarter" idx="18" hasCustomPrompt="1"/>
          </p:nvPr>
        </p:nvSpPr>
        <p:spPr>
          <a:xfrm>
            <a:off x="529244" y="3727448"/>
            <a:ext cx="1820351" cy="736591"/>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a:solidFill>
                  <a:srgbClr val="696969"/>
                </a:solidFill>
              </a:defRPr>
            </a:lvl1pPr>
            <a:lvl2pPr>
              <a:defRPr b="1"/>
            </a:lvl2pPr>
            <a:lvl3pPr>
              <a:defRPr b="1"/>
            </a:lvl3pPr>
            <a:lvl4pPr>
              <a:defRPr b="1"/>
            </a:lvl4pPr>
            <a:lvl5pPr>
              <a:defRPr b="1"/>
            </a:lvl5pPr>
          </a:lstStyle>
          <a:p>
            <a:pPr lvl="0"/>
            <a:r>
              <a:rPr lang="en-US" dirty="0"/>
              <a:t>• bullet one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bullet one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bullet one </a:t>
            </a:r>
          </a:p>
          <a:p>
            <a:pPr lvl="0"/>
            <a:endParaRPr lang="en-US" dirty="0"/>
          </a:p>
          <a:p>
            <a:pPr lvl="0"/>
            <a:endParaRPr lang="en-US" dirty="0"/>
          </a:p>
        </p:txBody>
      </p:sp>
      <p:sp>
        <p:nvSpPr>
          <p:cNvPr id="17" name="Text Placeholder 48"/>
          <p:cNvSpPr>
            <a:spLocks noGrp="1"/>
          </p:cNvSpPr>
          <p:nvPr>
            <p:ph type="body" sz="quarter" idx="19" hasCustomPrompt="1"/>
          </p:nvPr>
        </p:nvSpPr>
        <p:spPr>
          <a:xfrm>
            <a:off x="529263" y="3507847"/>
            <a:ext cx="1820351" cy="253470"/>
          </a:xfrm>
        </p:spPr>
        <p:txBody>
          <a:bodyPr>
            <a:normAutofit/>
          </a:bodyPr>
          <a:lstStyle>
            <a:lvl1pPr marL="0" indent="0" algn="l">
              <a:buNone/>
              <a:defRPr sz="1200" b="1">
                <a:solidFill>
                  <a:srgbClr val="696969"/>
                </a:solidFill>
              </a:defRPr>
            </a:lvl1pPr>
            <a:lvl2pPr>
              <a:defRPr b="1"/>
            </a:lvl2pPr>
            <a:lvl3pPr>
              <a:defRPr b="1"/>
            </a:lvl3pPr>
            <a:lvl4pPr>
              <a:defRPr b="1"/>
            </a:lvl4pPr>
            <a:lvl5pPr>
              <a:defRPr b="1"/>
            </a:lvl5pPr>
          </a:lstStyle>
          <a:p>
            <a:pPr lvl="0"/>
            <a:r>
              <a:rPr lang="en-US" dirty="0"/>
              <a:t>Header</a:t>
            </a:r>
          </a:p>
        </p:txBody>
      </p:sp>
      <p:sp>
        <p:nvSpPr>
          <p:cNvPr id="18" name="Picture Placeholder 36"/>
          <p:cNvSpPr>
            <a:spLocks noGrp="1"/>
          </p:cNvSpPr>
          <p:nvPr>
            <p:ph type="pic" sz="quarter" idx="20"/>
          </p:nvPr>
        </p:nvSpPr>
        <p:spPr>
          <a:xfrm>
            <a:off x="3675063" y="906463"/>
            <a:ext cx="4689475" cy="2509837"/>
          </a:xfrm>
        </p:spPr>
        <p:txBody>
          <a:bodyPr/>
          <a:lstStyle>
            <a:lvl1pPr marL="0" indent="0" algn="ctr">
              <a:buNone/>
              <a:defRPr/>
            </a:lvl1pPr>
          </a:lstStyle>
          <a:p>
            <a:endParaRPr lang="en-US" dirty="0"/>
          </a:p>
        </p:txBody>
      </p:sp>
      <p:pic>
        <p:nvPicPr>
          <p:cNvPr id="20" name="Picture 19" descr="Oakwood_Footer_Lockup.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83300" y="4335444"/>
            <a:ext cx="3073670" cy="820216"/>
          </a:xfrm>
          <a:prstGeom prst="rect">
            <a:avLst/>
          </a:prstGeom>
        </p:spPr>
      </p:pic>
      <p:sp>
        <p:nvSpPr>
          <p:cNvPr id="21" name="Slide Number Placeholder 6"/>
          <p:cNvSpPr>
            <a:spLocks noGrp="1"/>
          </p:cNvSpPr>
          <p:nvPr>
            <p:ph type="sldNum" sz="quarter" idx="22"/>
          </p:nvPr>
        </p:nvSpPr>
        <p:spPr>
          <a:xfrm>
            <a:off x="6800335" y="4611517"/>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spTree>
    <p:extLst>
      <p:ext uri="{BB962C8B-B14F-4D97-AF65-F5344CB8AC3E}">
        <p14:creationId xmlns:p14="http://schemas.microsoft.com/office/powerpoint/2010/main" val="287802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4" name="Picture 3" descr="Oakwood_Footer_Lockup.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83300" y="4335444"/>
            <a:ext cx="3067185" cy="813730"/>
          </a:xfrm>
          <a:prstGeom prst="rect">
            <a:avLst/>
          </a:prstGeom>
        </p:spPr>
      </p:pic>
      <p:sp>
        <p:nvSpPr>
          <p:cNvPr id="5" name="Slide Number Placeholder 6"/>
          <p:cNvSpPr>
            <a:spLocks noGrp="1"/>
          </p:cNvSpPr>
          <p:nvPr>
            <p:ph type="sldNum" sz="quarter" idx="22"/>
          </p:nvPr>
        </p:nvSpPr>
        <p:spPr>
          <a:xfrm>
            <a:off x="6800335" y="4611517"/>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spTree>
    <p:extLst>
      <p:ext uri="{BB962C8B-B14F-4D97-AF65-F5344CB8AC3E}">
        <p14:creationId xmlns:p14="http://schemas.microsoft.com/office/powerpoint/2010/main" val="214281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Slide Web Mockup">
    <p:spTree>
      <p:nvGrpSpPr>
        <p:cNvPr id="1" name=""/>
        <p:cNvGrpSpPr/>
        <p:nvPr/>
      </p:nvGrpSpPr>
      <p:grpSpPr>
        <a:xfrm>
          <a:off x="0" y="0"/>
          <a:ext cx="0" cy="0"/>
          <a:chOff x="0" y="0"/>
          <a:chExt cx="0" cy="0"/>
        </a:xfrm>
      </p:grpSpPr>
      <p:sp>
        <p:nvSpPr>
          <p:cNvPr id="18" name="Round Same Side Corner Rectangle 17"/>
          <p:cNvSpPr/>
          <p:nvPr userDrawn="1"/>
        </p:nvSpPr>
        <p:spPr>
          <a:xfrm>
            <a:off x="765909" y="2022348"/>
            <a:ext cx="2967891" cy="129039"/>
          </a:xfrm>
          <a:prstGeom prst="round2Same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808922" y="2065361"/>
            <a:ext cx="43013" cy="430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867325" y="2065361"/>
            <a:ext cx="43013" cy="43013"/>
          </a:xfrm>
          <a:prstGeom prst="ellips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1" name="Oval 20"/>
          <p:cNvSpPr/>
          <p:nvPr userDrawn="1"/>
        </p:nvSpPr>
        <p:spPr>
          <a:xfrm>
            <a:off x="925729" y="2065361"/>
            <a:ext cx="43013" cy="43013"/>
          </a:xfrm>
          <a:prstGeom prst="ellipse">
            <a:avLst/>
          </a:prstGeom>
          <a:solidFill>
            <a:srgbClr val="1A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765909" y="2151387"/>
            <a:ext cx="2967891" cy="1634491"/>
          </a:xfrm>
          <a:prstGeom prst="rect">
            <a:avLst/>
          </a:prstGeom>
          <a:solidFill>
            <a:srgbClr val="6C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Picture Placeholder 36"/>
          <p:cNvSpPr>
            <a:spLocks noGrp="1"/>
          </p:cNvSpPr>
          <p:nvPr>
            <p:ph type="pic" sz="quarter" idx="22"/>
          </p:nvPr>
        </p:nvSpPr>
        <p:spPr>
          <a:xfrm>
            <a:off x="768864" y="2156394"/>
            <a:ext cx="1421028" cy="1626443"/>
          </a:xfrm>
        </p:spPr>
        <p:txBody>
          <a:bodyPr>
            <a:normAutofit/>
          </a:bodyPr>
          <a:lstStyle>
            <a:lvl1pPr marL="0" indent="0" algn="l">
              <a:spcBef>
                <a:spcPts val="2000"/>
              </a:spcBef>
              <a:buNone/>
              <a:defRPr sz="1500">
                <a:solidFill>
                  <a:schemeClr val="bg1"/>
                </a:solidFill>
              </a:defRPr>
            </a:lvl1pPr>
          </a:lstStyle>
          <a:p>
            <a:endParaRPr lang="en-US" dirty="0"/>
          </a:p>
        </p:txBody>
      </p:sp>
      <p:grpSp>
        <p:nvGrpSpPr>
          <p:cNvPr id="23" name="Group 22"/>
          <p:cNvGrpSpPr/>
          <p:nvPr userDrawn="1"/>
        </p:nvGrpSpPr>
        <p:grpSpPr>
          <a:xfrm>
            <a:off x="5410200" y="2022348"/>
            <a:ext cx="2967891" cy="1763530"/>
            <a:chOff x="1905000" y="1657350"/>
            <a:chExt cx="5257800" cy="3124200"/>
          </a:xfrm>
        </p:grpSpPr>
        <p:sp>
          <p:nvSpPr>
            <p:cNvPr id="24" name="Round Same Side Corner Rectangle 23"/>
            <p:cNvSpPr/>
            <p:nvPr/>
          </p:nvSpPr>
          <p:spPr>
            <a:xfrm>
              <a:off x="1905000" y="1657350"/>
              <a:ext cx="5257800" cy="228600"/>
            </a:xfrm>
            <a:prstGeom prst="round2Same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1981200" y="1733550"/>
              <a:ext cx="76200" cy="76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084665" y="1733550"/>
              <a:ext cx="76200" cy="76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88130" y="1733550"/>
              <a:ext cx="76200" cy="76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905000" y="1885950"/>
              <a:ext cx="5257800" cy="2895600"/>
            </a:xfrm>
            <a:prstGeom prst="rect">
              <a:avLst/>
            </a:prstGeom>
            <a:solidFill>
              <a:srgbClr val="4D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Picture Placeholder 36"/>
          <p:cNvSpPr>
            <a:spLocks noGrp="1"/>
          </p:cNvSpPr>
          <p:nvPr>
            <p:ph type="pic" sz="quarter" idx="21"/>
          </p:nvPr>
        </p:nvSpPr>
        <p:spPr>
          <a:xfrm>
            <a:off x="6960973" y="2156394"/>
            <a:ext cx="1407296" cy="1626443"/>
          </a:xfrm>
        </p:spPr>
        <p:txBody>
          <a:bodyPr>
            <a:normAutofit/>
          </a:bodyPr>
          <a:lstStyle>
            <a:lvl1pPr marL="0" indent="0" algn="r">
              <a:spcBef>
                <a:spcPts val="2000"/>
              </a:spcBef>
              <a:buNone/>
              <a:defRPr sz="1500">
                <a:solidFill>
                  <a:schemeClr val="bg1"/>
                </a:solidFill>
              </a:defRPr>
            </a:lvl1pPr>
          </a:lstStyle>
          <a:p>
            <a:endParaRPr lang="en-US" dirty="0"/>
          </a:p>
        </p:txBody>
      </p:sp>
      <p:sp>
        <p:nvSpPr>
          <p:cNvPr id="29" name="Round Same Side Corner Rectangle 28"/>
          <p:cNvSpPr/>
          <p:nvPr userDrawn="1"/>
        </p:nvSpPr>
        <p:spPr>
          <a:xfrm>
            <a:off x="2182092" y="1328582"/>
            <a:ext cx="4779818" cy="207818"/>
          </a:xfrm>
          <a:prstGeom prst="round2Same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2251365" y="1397855"/>
            <a:ext cx="69273" cy="692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userDrawn="1"/>
        </p:nvSpPr>
        <p:spPr>
          <a:xfrm>
            <a:off x="2345424" y="1397855"/>
            <a:ext cx="69273" cy="69273"/>
          </a:xfrm>
          <a:prstGeom prst="ellips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2" name="Oval 31"/>
          <p:cNvSpPr/>
          <p:nvPr userDrawn="1"/>
        </p:nvSpPr>
        <p:spPr>
          <a:xfrm>
            <a:off x="2439483" y="1397855"/>
            <a:ext cx="69273" cy="69273"/>
          </a:xfrm>
          <a:prstGeom prst="ellipse">
            <a:avLst/>
          </a:prstGeom>
          <a:solidFill>
            <a:srgbClr val="1A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2182092" y="1536400"/>
            <a:ext cx="4779818" cy="2632361"/>
          </a:xfrm>
          <a:prstGeom prst="rect">
            <a:avLst/>
          </a:prstGeom>
          <a:solidFill>
            <a:srgbClr val="426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0" y="3708411"/>
            <a:ext cx="9144000" cy="4617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Text Placeholder 91"/>
          <p:cNvSpPr>
            <a:spLocks noGrp="1"/>
          </p:cNvSpPr>
          <p:nvPr>
            <p:ph type="body" sz="quarter" idx="14" hasCustomPrompt="1"/>
          </p:nvPr>
        </p:nvSpPr>
        <p:spPr>
          <a:xfrm>
            <a:off x="859105" y="3998436"/>
            <a:ext cx="7425790" cy="810413"/>
          </a:xfrm>
        </p:spPr>
        <p:txBody>
          <a:bodyPr>
            <a:normAutofit/>
          </a:bodyPr>
          <a:lstStyle>
            <a:lvl1pPr marL="0" indent="0" algn="ctr">
              <a:lnSpc>
                <a:spcPct val="150000"/>
              </a:lnSpc>
              <a:spcBef>
                <a:spcPts val="0"/>
              </a:spcBef>
              <a:buFont typeface="Arial" pitchFamily="-65" charset="0"/>
              <a:buNone/>
              <a:defRPr sz="1100">
                <a:solidFill>
                  <a:srgbClr val="696969"/>
                </a:solidFill>
              </a:defRPr>
            </a:lvl1pPr>
          </a:lstStyle>
          <a:p>
            <a:pPr algn="ctr">
              <a:lnSpc>
                <a:spcPct val="150000"/>
              </a:lnSpc>
              <a:spcBef>
                <a:spcPct val="20000"/>
              </a:spcBef>
              <a:buFont typeface="Arial" pitchFamily="-65" charset="0"/>
              <a:buNone/>
            </a:pPr>
            <a:r>
              <a:rPr lang="en-US" sz="1100" dirty="0">
                <a:solidFill>
                  <a:srgbClr val="54565A"/>
                </a:solidFill>
                <a:latin typeface="Helvetica"/>
                <a:cs typeface="Helvetica"/>
              </a:rPr>
              <a:t>Since 1981, Oakwood has served over 11,000 organizations globally – in North America, South America, United Kingdom and Europe. Based out of St. Louis, end sentence here.</a:t>
            </a:r>
          </a:p>
        </p:txBody>
      </p:sp>
      <p:sp>
        <p:nvSpPr>
          <p:cNvPr id="44" name="Picture Placeholder 36"/>
          <p:cNvSpPr>
            <a:spLocks noGrp="1"/>
          </p:cNvSpPr>
          <p:nvPr>
            <p:ph type="pic" sz="quarter" idx="20"/>
          </p:nvPr>
        </p:nvSpPr>
        <p:spPr>
          <a:xfrm>
            <a:off x="2193396" y="1544048"/>
            <a:ext cx="4766203" cy="2236587"/>
          </a:xfrm>
        </p:spPr>
        <p:txBody>
          <a:bodyPr/>
          <a:lstStyle>
            <a:lvl1pPr marL="0" indent="0" algn="ctr">
              <a:spcBef>
                <a:spcPts val="2000"/>
              </a:spcBef>
              <a:buNone/>
              <a:defRPr>
                <a:solidFill>
                  <a:schemeClr val="bg1"/>
                </a:solidFill>
              </a:defRPr>
            </a:lvl1pPr>
          </a:lstStyle>
          <a:p>
            <a:endParaRPr lang="en-US" dirty="0"/>
          </a:p>
        </p:txBody>
      </p:sp>
      <p:pic>
        <p:nvPicPr>
          <p:cNvPr id="36" name="Picture 35" descr="Oakwood_Footer_Lockup.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83300" y="4335444"/>
            <a:ext cx="3073670" cy="813730"/>
          </a:xfrm>
          <a:prstGeom prst="rect">
            <a:avLst/>
          </a:prstGeom>
        </p:spPr>
      </p:pic>
      <p:sp>
        <p:nvSpPr>
          <p:cNvPr id="37" name="Slide Number Placeholder 6"/>
          <p:cNvSpPr>
            <a:spLocks noGrp="1"/>
          </p:cNvSpPr>
          <p:nvPr>
            <p:ph type="sldNum" sz="quarter" idx="23"/>
          </p:nvPr>
        </p:nvSpPr>
        <p:spPr>
          <a:xfrm>
            <a:off x="6800335" y="4611517"/>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4150" y="1029014"/>
            <a:ext cx="1155700" cy="63500"/>
          </a:xfrm>
          <a:prstGeom prst="rect">
            <a:avLst/>
          </a:prstGeom>
        </p:spPr>
      </p:pic>
      <p:sp>
        <p:nvSpPr>
          <p:cNvPr id="38" name="Text Placeholder 48"/>
          <p:cNvSpPr>
            <a:spLocks noGrp="1"/>
          </p:cNvSpPr>
          <p:nvPr>
            <p:ph type="body" sz="quarter" idx="13" hasCustomPrompt="1"/>
          </p:nvPr>
        </p:nvSpPr>
        <p:spPr>
          <a:xfrm>
            <a:off x="765909" y="415399"/>
            <a:ext cx="7612182" cy="592137"/>
          </a:xfrm>
        </p:spPr>
        <p:txBody>
          <a:bodyPr>
            <a:normAutofit/>
          </a:bodyPr>
          <a:lstStyle>
            <a:lvl1pPr marL="0" indent="0" algn="ctr">
              <a:buNone/>
              <a:defRPr sz="3200" b="1">
                <a:solidFill>
                  <a:srgbClr val="696969"/>
                </a:solidFill>
                <a:latin typeface="Calibri" panose="020F0502020204030204" pitchFamily="34" charset="0"/>
                <a:cs typeface="Segoe UI" panose="020B0502040204020203" pitchFamily="34" charset="0"/>
              </a:defRPr>
            </a:lvl1pPr>
            <a:lvl2pPr>
              <a:defRPr b="1"/>
            </a:lvl2pPr>
            <a:lvl3pPr>
              <a:defRPr b="1"/>
            </a:lvl3pPr>
            <a:lvl4pPr>
              <a:defRPr b="1"/>
            </a:lvl4pPr>
            <a:lvl5pPr>
              <a:defRPr b="1"/>
            </a:lvl5pPr>
          </a:lstStyle>
          <a:p>
            <a:pPr lvl="0"/>
            <a:r>
              <a:rPr lang="en-US" dirty="0"/>
              <a:t>Responsive Design</a:t>
            </a:r>
          </a:p>
        </p:txBody>
      </p:sp>
    </p:spTree>
    <p:extLst>
      <p:ext uri="{BB962C8B-B14F-4D97-AF65-F5344CB8AC3E}">
        <p14:creationId xmlns:p14="http://schemas.microsoft.com/office/powerpoint/2010/main" val="63204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pic>
        <p:nvPicPr>
          <p:cNvPr id="2" name="Picture 1" descr="Oakwood_Outro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0190" cy="5143500"/>
          </a:xfrm>
          <a:prstGeom prst="rect">
            <a:avLst/>
          </a:prstGeom>
        </p:spPr>
      </p:pic>
      <p:sp>
        <p:nvSpPr>
          <p:cNvPr id="9" name="Text Placeholder 7"/>
          <p:cNvSpPr>
            <a:spLocks noGrp="1"/>
          </p:cNvSpPr>
          <p:nvPr>
            <p:ph type="body" sz="quarter" idx="10" hasCustomPrompt="1"/>
          </p:nvPr>
        </p:nvSpPr>
        <p:spPr>
          <a:xfrm>
            <a:off x="5748875" y="1989667"/>
            <a:ext cx="2743200" cy="627063"/>
          </a:xfrm>
        </p:spPr>
        <p:txBody>
          <a:bodyPr/>
          <a:lstStyle>
            <a:lvl1pPr marL="0" indent="0">
              <a:spcBef>
                <a:spcPts val="0"/>
              </a:spcBef>
              <a:buNone/>
              <a:defRPr b="0">
                <a:solidFill>
                  <a:schemeClr val="tx2">
                    <a:lumMod val="50000"/>
                    <a:lumOff val="50000"/>
                  </a:schemeClr>
                </a:solidFill>
                <a:latin typeface="Calibri" panose="020F0502020204030204" pitchFamily="34" charset="0"/>
              </a:defRPr>
            </a:lvl1pPr>
          </a:lstStyle>
          <a:p>
            <a:pPr lvl="0"/>
            <a:r>
              <a:rPr lang="en-US" dirty="0"/>
              <a:t>Thank You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12" name="Picture 11" descr="Oakwood_TitleBlu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53144" cy="5148643"/>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
        <p:nvSpPr>
          <p:cNvPr id="8" name="Text Placeholder 11"/>
          <p:cNvSpPr>
            <a:spLocks noGrp="1"/>
          </p:cNvSpPr>
          <p:nvPr>
            <p:ph type="body" sz="quarter" idx="10"/>
          </p:nvPr>
        </p:nvSpPr>
        <p:spPr>
          <a:xfrm>
            <a:off x="1046396" y="538998"/>
            <a:ext cx="5398594" cy="526597"/>
          </a:xfrm>
        </p:spPr>
        <p:txBody>
          <a:bodyPr lIns="0" tIns="0" rIns="0" bIns="0">
            <a:noAutofit/>
          </a:bodyPr>
          <a:lstStyle>
            <a:lvl1pPr marL="0" indent="0">
              <a:spcBef>
                <a:spcPts val="0"/>
              </a:spcBef>
              <a:buNone/>
              <a:defRPr sz="3200" b="0" i="0">
                <a:solidFill>
                  <a:schemeClr val="bg1"/>
                </a:solidFill>
                <a:latin typeface="Calibri" panose="020F0502020204030204" pitchFamily="34" charset="0"/>
              </a:defRPr>
            </a:lvl1pPr>
          </a:lstStyle>
          <a:p>
            <a:pPr lvl="0"/>
            <a:endParaRPr lang="en-US" dirty="0"/>
          </a:p>
        </p:txBody>
      </p:sp>
      <p:sp>
        <p:nvSpPr>
          <p:cNvPr id="9" name="Text Placeholder 11"/>
          <p:cNvSpPr>
            <a:spLocks noGrp="1"/>
          </p:cNvSpPr>
          <p:nvPr>
            <p:ph type="body" sz="quarter" idx="13"/>
          </p:nvPr>
        </p:nvSpPr>
        <p:spPr>
          <a:xfrm>
            <a:off x="1046396" y="1161173"/>
            <a:ext cx="5398594" cy="526597"/>
          </a:xfrm>
        </p:spPr>
        <p:txBody>
          <a:bodyPr lIns="0" tIns="0" rIns="0" bIns="0">
            <a:noAutofit/>
          </a:bodyPr>
          <a:lstStyle>
            <a:lvl1pPr marL="0" indent="0">
              <a:spcBef>
                <a:spcPts val="0"/>
              </a:spcBef>
              <a:buNone/>
              <a:defRPr sz="2000" b="0" i="0">
                <a:solidFill>
                  <a:schemeClr val="tx1">
                    <a:lumMod val="20000"/>
                    <a:lumOff val="80000"/>
                  </a:schemeClr>
                </a:solidFill>
                <a:latin typeface="Calibri Light" panose="020F0302020204030204" pitchFamily="34" charset="0"/>
              </a:defRPr>
            </a:lvl1pPr>
          </a:lstStyle>
          <a:p>
            <a:pPr lvl="0"/>
            <a:endParaRPr lang="en-US" dirty="0"/>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7916" y="622300"/>
            <a:ext cx="251579" cy="404323"/>
          </a:xfrm>
          <a:prstGeom prst="rect">
            <a:avLst/>
          </a:prstGeom>
        </p:spPr>
      </p:pic>
    </p:spTree>
    <p:extLst>
      <p:ext uri="{BB962C8B-B14F-4D97-AF65-F5344CB8AC3E}">
        <p14:creationId xmlns:p14="http://schemas.microsoft.com/office/powerpoint/2010/main" val="93646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198" y="5362"/>
            <a:ext cx="5138138" cy="5138138"/>
          </a:xfrm>
          <a:prstGeom prst="rect">
            <a:avLst/>
          </a:prstGeom>
        </p:spPr>
      </p:pic>
      <p:sp>
        <p:nvSpPr>
          <p:cNvPr id="2" name="Rectangle 1"/>
          <p:cNvSpPr/>
          <p:nvPr userDrawn="1"/>
        </p:nvSpPr>
        <p:spPr>
          <a:xfrm>
            <a:off x="0" y="-5362"/>
            <a:ext cx="9144000" cy="5143500"/>
          </a:xfrm>
          <a:prstGeom prst="rect">
            <a:avLst/>
          </a:prstGeom>
          <a:solidFill>
            <a:srgbClr val="006EB5">
              <a:alpha val="9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437529"/>
            <a:ext cx="9189411" cy="70597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
        <p:nvSpPr>
          <p:cNvPr id="11" name="Text Placeholder 13"/>
          <p:cNvSpPr>
            <a:spLocks noGrp="1"/>
          </p:cNvSpPr>
          <p:nvPr>
            <p:ph type="body" sz="quarter" idx="12" hasCustomPrompt="1"/>
          </p:nvPr>
        </p:nvSpPr>
        <p:spPr>
          <a:xfrm>
            <a:off x="5687661" y="3899788"/>
            <a:ext cx="3124200" cy="531101"/>
          </a:xfrm>
        </p:spPr>
        <p:txBody>
          <a:bodyPr>
            <a:normAutofit/>
          </a:bodyPr>
          <a:lstStyle>
            <a:lvl1pPr marL="0" marR="0" indent="0" algn="l" defTabSz="457200" rtl="0" eaLnBrk="1" fontAlgn="auto" latinLnBrk="0" hangingPunct="1">
              <a:lnSpc>
                <a:spcPct val="150000"/>
              </a:lnSpc>
              <a:spcBef>
                <a:spcPts val="0"/>
              </a:spcBef>
              <a:spcAft>
                <a:spcPts val="0"/>
              </a:spcAft>
              <a:buClrTx/>
              <a:buSzTx/>
              <a:buFontTx/>
              <a:buNone/>
              <a:tabLst/>
              <a:defRPr sz="1100" b="0" i="1">
                <a:solidFill>
                  <a:schemeClr val="accent6"/>
                </a:solidFill>
              </a:defRPr>
            </a:lvl1pPr>
          </a:lstStyle>
          <a:p>
            <a:pPr marL="0" marR="0" lvl="0" indent="0" algn="l" defTabSz="457200" rtl="0" eaLnBrk="1" fontAlgn="auto" latinLnBrk="0" hangingPunct="1">
              <a:lnSpc>
                <a:spcPct val="15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Helvetica"/>
                <a:ea typeface="+mn-ea"/>
                <a:cs typeface="Helvetica"/>
              </a:rPr>
              <a:t>Powering Transformation. Together.</a:t>
            </a:r>
          </a:p>
        </p:txBody>
      </p:sp>
      <p:sp>
        <p:nvSpPr>
          <p:cNvPr id="13" name="Text Placeholder 11"/>
          <p:cNvSpPr>
            <a:spLocks noGrp="1"/>
          </p:cNvSpPr>
          <p:nvPr>
            <p:ph type="body" sz="quarter" idx="10"/>
          </p:nvPr>
        </p:nvSpPr>
        <p:spPr>
          <a:xfrm>
            <a:off x="1046396" y="538998"/>
            <a:ext cx="5398594" cy="526597"/>
          </a:xfrm>
        </p:spPr>
        <p:txBody>
          <a:bodyPr lIns="0" tIns="0" rIns="0" bIns="0">
            <a:noAutofit/>
          </a:bodyPr>
          <a:lstStyle>
            <a:lvl1pPr marL="0" indent="0">
              <a:spcBef>
                <a:spcPts val="0"/>
              </a:spcBef>
              <a:buNone/>
              <a:defRPr sz="3200" b="0" i="0">
                <a:solidFill>
                  <a:schemeClr val="bg1"/>
                </a:solidFill>
                <a:latin typeface="Calibri" panose="020F0502020204030204" pitchFamily="34" charset="0"/>
              </a:defRPr>
            </a:lvl1pPr>
          </a:lstStyle>
          <a:p>
            <a:pPr lvl="0"/>
            <a:endParaRPr lang="en-US" dirty="0"/>
          </a:p>
        </p:txBody>
      </p:sp>
      <p:sp>
        <p:nvSpPr>
          <p:cNvPr id="15" name="Text Placeholder 11"/>
          <p:cNvSpPr>
            <a:spLocks noGrp="1"/>
          </p:cNvSpPr>
          <p:nvPr>
            <p:ph type="body" sz="quarter" idx="13"/>
          </p:nvPr>
        </p:nvSpPr>
        <p:spPr>
          <a:xfrm>
            <a:off x="1046396" y="1161173"/>
            <a:ext cx="5398594" cy="526597"/>
          </a:xfrm>
        </p:spPr>
        <p:txBody>
          <a:bodyPr lIns="0" tIns="0" rIns="0" bIns="0">
            <a:noAutofit/>
          </a:bodyPr>
          <a:lstStyle>
            <a:lvl1pPr marL="0" indent="0">
              <a:spcBef>
                <a:spcPts val="0"/>
              </a:spcBef>
              <a:buNone/>
              <a:defRPr sz="2000" b="0" i="0">
                <a:solidFill>
                  <a:schemeClr val="tx1">
                    <a:lumMod val="20000"/>
                    <a:lumOff val="80000"/>
                  </a:schemeClr>
                </a:solidFill>
                <a:latin typeface="Calibri Light" panose="020F030202020403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7916" y="622300"/>
            <a:ext cx="251579" cy="404323"/>
          </a:xfrm>
          <a:prstGeom prst="rect">
            <a:avLst/>
          </a:prstGeom>
        </p:spPr>
      </p:pic>
    </p:spTree>
    <p:extLst>
      <p:ext uri="{BB962C8B-B14F-4D97-AF65-F5344CB8AC3E}">
        <p14:creationId xmlns:p14="http://schemas.microsoft.com/office/powerpoint/2010/main" val="2042749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nal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198" y="5362"/>
            <a:ext cx="5138138" cy="5138138"/>
          </a:xfrm>
          <a:prstGeom prst="rect">
            <a:avLst/>
          </a:prstGeom>
        </p:spPr>
      </p:pic>
      <p:sp>
        <p:nvSpPr>
          <p:cNvPr id="2" name="Rectangle 1"/>
          <p:cNvSpPr/>
          <p:nvPr userDrawn="1"/>
        </p:nvSpPr>
        <p:spPr>
          <a:xfrm>
            <a:off x="0" y="-5362"/>
            <a:ext cx="9144000" cy="5143500"/>
          </a:xfrm>
          <a:prstGeom prst="rect">
            <a:avLst/>
          </a:prstGeom>
          <a:solidFill>
            <a:srgbClr val="006EB5">
              <a:alpha val="9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4437529"/>
            <a:ext cx="9189411" cy="70597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
        <p:nvSpPr>
          <p:cNvPr id="11" name="Text Placeholder 13"/>
          <p:cNvSpPr>
            <a:spLocks noGrp="1"/>
          </p:cNvSpPr>
          <p:nvPr>
            <p:ph type="body" sz="quarter" idx="12" hasCustomPrompt="1"/>
          </p:nvPr>
        </p:nvSpPr>
        <p:spPr>
          <a:xfrm>
            <a:off x="5687661" y="3899788"/>
            <a:ext cx="3124200" cy="531101"/>
          </a:xfrm>
        </p:spPr>
        <p:txBody>
          <a:bodyPr>
            <a:normAutofit/>
          </a:bodyPr>
          <a:lstStyle>
            <a:lvl1pPr marL="0" marR="0" indent="0" algn="l" defTabSz="457200" rtl="0" eaLnBrk="1" fontAlgn="auto" latinLnBrk="0" hangingPunct="1">
              <a:lnSpc>
                <a:spcPct val="150000"/>
              </a:lnSpc>
              <a:spcBef>
                <a:spcPts val="0"/>
              </a:spcBef>
              <a:spcAft>
                <a:spcPts val="0"/>
              </a:spcAft>
              <a:buClrTx/>
              <a:buSzTx/>
              <a:buFontTx/>
              <a:buNone/>
              <a:tabLst/>
              <a:defRPr sz="1100" b="0" i="1">
                <a:solidFill>
                  <a:schemeClr val="accent6"/>
                </a:solidFill>
              </a:defRPr>
            </a:lvl1pPr>
          </a:lstStyle>
          <a:p>
            <a:pPr marL="0" marR="0" lvl="0" indent="0" algn="l" defTabSz="457200" rtl="0" eaLnBrk="1" fontAlgn="auto" latinLnBrk="0" hangingPunct="1">
              <a:lnSpc>
                <a:spcPct val="15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Helvetica"/>
                <a:ea typeface="+mn-ea"/>
                <a:cs typeface="Helvetica"/>
              </a:rPr>
              <a:t>Powering Transformation. Together.</a:t>
            </a:r>
          </a:p>
        </p:txBody>
      </p:sp>
      <p:sp>
        <p:nvSpPr>
          <p:cNvPr id="13" name="Text Placeholder 11"/>
          <p:cNvSpPr>
            <a:spLocks noGrp="1"/>
          </p:cNvSpPr>
          <p:nvPr>
            <p:ph type="body" sz="quarter" idx="10"/>
          </p:nvPr>
        </p:nvSpPr>
        <p:spPr>
          <a:xfrm>
            <a:off x="1046396" y="538998"/>
            <a:ext cx="5398594" cy="526597"/>
          </a:xfrm>
        </p:spPr>
        <p:txBody>
          <a:bodyPr lIns="0" tIns="0" rIns="0" bIns="0">
            <a:noAutofit/>
          </a:bodyPr>
          <a:lstStyle>
            <a:lvl1pPr marL="0" indent="0">
              <a:spcBef>
                <a:spcPts val="0"/>
              </a:spcBef>
              <a:buNone/>
              <a:defRPr sz="3200" b="0" i="0">
                <a:solidFill>
                  <a:schemeClr val="bg1"/>
                </a:solidFill>
                <a:latin typeface="Calibri" panose="020F0502020204030204" pitchFamily="34" charset="0"/>
              </a:defRPr>
            </a:lvl1pPr>
          </a:lstStyle>
          <a:p>
            <a:pPr lvl="0"/>
            <a:endParaRPr lang="en-US" dirty="0"/>
          </a:p>
        </p:txBody>
      </p:sp>
      <p:sp>
        <p:nvSpPr>
          <p:cNvPr id="15" name="Text Placeholder 11"/>
          <p:cNvSpPr>
            <a:spLocks noGrp="1"/>
          </p:cNvSpPr>
          <p:nvPr>
            <p:ph type="body" sz="quarter" idx="13"/>
          </p:nvPr>
        </p:nvSpPr>
        <p:spPr>
          <a:xfrm>
            <a:off x="1046396" y="1161173"/>
            <a:ext cx="5398594" cy="526597"/>
          </a:xfrm>
        </p:spPr>
        <p:txBody>
          <a:bodyPr lIns="0" tIns="0" rIns="0" bIns="0">
            <a:noAutofit/>
          </a:bodyPr>
          <a:lstStyle>
            <a:lvl1pPr marL="0" indent="0">
              <a:spcBef>
                <a:spcPts val="0"/>
              </a:spcBef>
              <a:buNone/>
              <a:defRPr sz="2000" b="0" i="0">
                <a:solidFill>
                  <a:schemeClr val="tx1">
                    <a:lumMod val="20000"/>
                    <a:lumOff val="80000"/>
                  </a:schemeClr>
                </a:solidFill>
                <a:latin typeface="Calibri Light" panose="020F0302020204030204" pitchFamily="34" charset="0"/>
              </a:defRPr>
            </a:lvl1pPr>
          </a:lstStyle>
          <a:p>
            <a:pPr lvl="0"/>
            <a:endParaRPr lang="en-US" dirty="0"/>
          </a:p>
        </p:txBody>
      </p:sp>
    </p:spTree>
    <p:extLst>
      <p:ext uri="{BB962C8B-B14F-4D97-AF65-F5344CB8AC3E}">
        <p14:creationId xmlns:p14="http://schemas.microsoft.com/office/powerpoint/2010/main" val="1361444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ub Section Title slide">
    <p:spTree>
      <p:nvGrpSpPr>
        <p:cNvPr id="1" name=""/>
        <p:cNvGrpSpPr/>
        <p:nvPr/>
      </p:nvGrpSpPr>
      <p:grpSpPr>
        <a:xfrm>
          <a:off x="0" y="0"/>
          <a:ext cx="0" cy="0"/>
          <a:chOff x="0" y="0"/>
          <a:chExt cx="0" cy="0"/>
        </a:xfrm>
      </p:grpSpPr>
      <p:pic>
        <p:nvPicPr>
          <p:cNvPr id="7" name="Picture 6" descr="Oakwood_PPT Concept_141006_images14.jpg"/>
          <p:cNvPicPr>
            <a:picLocks noChangeAspect="1"/>
          </p:cNvPicPr>
          <p:nvPr userDrawn="1"/>
        </p:nvPicPr>
        <p:blipFill>
          <a:blip r:embed="rId2" cstate="screen">
            <a:lum bright="30000" contrast="-50000"/>
            <a:alphaModFix amt="70000"/>
            <a:extLst>
              <a:ext uri="{28A0092B-C50C-407E-A947-70E740481C1C}">
                <a14:useLocalDpi xmlns:a14="http://schemas.microsoft.com/office/drawing/2010/main"/>
              </a:ext>
            </a:extLst>
          </a:blip>
          <a:srcRect/>
          <a:stretch>
            <a:fillRect/>
          </a:stretch>
        </p:blipFill>
        <p:spPr>
          <a:xfrm>
            <a:off x="0" y="0"/>
            <a:ext cx="9144001" cy="5143500"/>
          </a:xfrm>
          <a:prstGeom prst="rect">
            <a:avLst/>
          </a:prstGeom>
        </p:spPr>
      </p:pic>
      <p:sp>
        <p:nvSpPr>
          <p:cNvPr id="8" name="Text Placeholder 21"/>
          <p:cNvSpPr>
            <a:spLocks noGrp="1"/>
          </p:cNvSpPr>
          <p:nvPr>
            <p:ph type="body" sz="quarter" idx="13" hasCustomPrompt="1"/>
          </p:nvPr>
        </p:nvSpPr>
        <p:spPr>
          <a:xfrm>
            <a:off x="1430334" y="3218971"/>
            <a:ext cx="2303466" cy="508520"/>
          </a:xfrm>
        </p:spPr>
        <p:txBody>
          <a:bodyPr>
            <a:normAutofit/>
          </a:bodyPr>
          <a:lstStyle>
            <a:lvl1pPr marL="0" indent="0">
              <a:buNone/>
              <a:defRPr sz="2800" b="1">
                <a:solidFill>
                  <a:srgbClr val="696969"/>
                </a:solidFill>
              </a:defRPr>
            </a:lvl1pPr>
          </a:lstStyle>
          <a:p>
            <a:pPr lvl="0"/>
            <a:r>
              <a:rPr lang="en-US" dirty="0"/>
              <a:t>Title</a:t>
            </a:r>
          </a:p>
        </p:txBody>
      </p:sp>
      <p:sp>
        <p:nvSpPr>
          <p:cNvPr id="9" name="Text Placeholder 13"/>
          <p:cNvSpPr>
            <a:spLocks noGrp="1"/>
          </p:cNvSpPr>
          <p:nvPr>
            <p:ph type="body" sz="quarter" idx="14" hasCustomPrompt="1"/>
          </p:nvPr>
        </p:nvSpPr>
        <p:spPr>
          <a:xfrm>
            <a:off x="1413930" y="4007416"/>
            <a:ext cx="2556933" cy="609070"/>
          </a:xfrm>
        </p:spPr>
        <p:txBody>
          <a:bodyPr>
            <a:normAutofit/>
          </a:bodyPr>
          <a:lstStyle>
            <a:lvl1pPr marL="0" indent="0">
              <a:buNone/>
              <a:defRPr sz="1800">
                <a:solidFill>
                  <a:srgbClr val="696969"/>
                </a:solidFill>
              </a:defRPr>
            </a:lvl1pPr>
          </a:lstStyle>
          <a:p>
            <a:pPr lvl="0"/>
            <a:r>
              <a:rPr lang="en-US" dirty="0"/>
              <a:t>Subtitle</a:t>
            </a:r>
          </a:p>
        </p:txBody>
      </p:sp>
    </p:spTree>
    <p:extLst>
      <p:ext uri="{BB962C8B-B14F-4D97-AF65-F5344CB8AC3E}">
        <p14:creationId xmlns:p14="http://schemas.microsoft.com/office/powerpoint/2010/main" val="2737585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2">
    <p:spTree>
      <p:nvGrpSpPr>
        <p:cNvPr id="1" name=""/>
        <p:cNvGrpSpPr/>
        <p:nvPr/>
      </p:nvGrpSpPr>
      <p:grpSpPr>
        <a:xfrm>
          <a:off x="0" y="0"/>
          <a:ext cx="0" cy="0"/>
          <a:chOff x="0" y="0"/>
          <a:chExt cx="0" cy="0"/>
        </a:xfrm>
      </p:grpSpPr>
      <p:pic>
        <p:nvPicPr>
          <p:cNvPr id="4" name="Picture 3" descr="Oakwood_Footer_Lockup.pn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83300" y="4335444"/>
            <a:ext cx="3067185" cy="813730"/>
          </a:xfrm>
          <a:prstGeom prst="rect">
            <a:avLst/>
          </a:prstGeom>
        </p:spPr>
      </p:pic>
      <p:sp>
        <p:nvSpPr>
          <p:cNvPr id="5" name="Slide Number Placeholder 6"/>
          <p:cNvSpPr>
            <a:spLocks noGrp="1"/>
          </p:cNvSpPr>
          <p:nvPr>
            <p:ph type="sldNum" sz="quarter" idx="22"/>
          </p:nvPr>
        </p:nvSpPr>
        <p:spPr>
          <a:xfrm>
            <a:off x="6800335" y="4611517"/>
            <a:ext cx="2133600" cy="273844"/>
          </a:xfrm>
        </p:spPr>
        <p:txBody>
          <a:bodyPr/>
          <a:lstStyle>
            <a:lvl1pPr>
              <a:defRPr sz="900" b="1" i="0">
                <a:solidFill>
                  <a:srgbClr val="54565A"/>
                </a:solidFill>
              </a:defRPr>
            </a:lvl1pPr>
          </a:lstStyle>
          <a:p>
            <a:fld id="{3C2E9B05-F98A-A547-8F51-9A63F2DAF7E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4150" y="1041626"/>
            <a:ext cx="1155700" cy="63500"/>
          </a:xfrm>
          <a:prstGeom prst="rect">
            <a:avLst/>
          </a:prstGeom>
        </p:spPr>
      </p:pic>
      <p:sp>
        <p:nvSpPr>
          <p:cNvPr id="7" name="Text Placeholder 48"/>
          <p:cNvSpPr>
            <a:spLocks noGrp="1"/>
          </p:cNvSpPr>
          <p:nvPr>
            <p:ph type="body" sz="quarter" idx="13" hasCustomPrompt="1"/>
          </p:nvPr>
        </p:nvSpPr>
        <p:spPr>
          <a:xfrm>
            <a:off x="510804" y="415399"/>
            <a:ext cx="8116088" cy="592137"/>
          </a:xfrm>
        </p:spPr>
        <p:txBody>
          <a:bodyPr>
            <a:normAutofit/>
          </a:bodyPr>
          <a:lstStyle>
            <a:lvl1pPr marL="0" indent="0" algn="ctr">
              <a:buNone/>
              <a:defRPr sz="2800" b="1">
                <a:solidFill>
                  <a:srgbClr val="696969"/>
                </a:solidFill>
                <a:latin typeface="Calibri" panose="020F0502020204030204" pitchFamily="34" charset="0"/>
              </a:defRPr>
            </a:lvl1pPr>
            <a:lvl2pPr>
              <a:defRPr b="1"/>
            </a:lvl2pPr>
            <a:lvl3pPr>
              <a:defRPr b="1"/>
            </a:lvl3pPr>
            <a:lvl4pPr>
              <a:defRPr b="1"/>
            </a:lvl4pPr>
            <a:lvl5pPr>
              <a:defRPr b="1"/>
            </a:lvl5pPr>
          </a:lstStyle>
          <a:p>
            <a:pPr lvl="0"/>
            <a:r>
              <a:rPr lang="en-US" dirty="0"/>
              <a:t>Header</a:t>
            </a:r>
          </a:p>
        </p:txBody>
      </p:sp>
    </p:spTree>
    <p:extLst>
      <p:ext uri="{BB962C8B-B14F-4D97-AF65-F5344CB8AC3E}">
        <p14:creationId xmlns:p14="http://schemas.microsoft.com/office/powerpoint/2010/main" val="2646361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Footer Placeholder 3"/>
          <p:cNvSpPr>
            <a:spLocks noGrp="1"/>
          </p:cNvSpPr>
          <p:nvPr>
            <p:ph type="ftr" sz="quarter" idx="11"/>
          </p:nvPr>
        </p:nvSpPr>
        <p:spPr>
          <a:xfrm>
            <a:off x="685800" y="4607600"/>
            <a:ext cx="2895600" cy="273844"/>
          </a:xfrm>
        </p:spPr>
        <p:txBody>
          <a:bodyPr/>
          <a:lstStyle/>
          <a:p>
            <a:endParaRPr lang="en-US" dirty="0"/>
          </a:p>
        </p:txBody>
      </p:sp>
    </p:spTree>
    <p:extLst>
      <p:ext uri="{BB962C8B-B14F-4D97-AF65-F5344CB8AC3E}">
        <p14:creationId xmlns:p14="http://schemas.microsoft.com/office/powerpoint/2010/main" val="2249983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172C10B-2EF8-7A47-8E7A-70820FF023D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2953929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2C10B-2EF8-7A47-8E7A-70820FF023D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120420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Blank Teal">
    <p:spTree>
      <p:nvGrpSpPr>
        <p:cNvPr id="1" name=""/>
        <p:cNvGrpSpPr/>
        <p:nvPr/>
      </p:nvGrpSpPr>
      <p:grpSpPr>
        <a:xfrm>
          <a:off x="0" y="0"/>
          <a:ext cx="0" cy="0"/>
          <a:chOff x="0" y="0"/>
          <a:chExt cx="0" cy="0"/>
        </a:xfrm>
      </p:grpSpPr>
      <p:sp>
        <p:nvSpPr>
          <p:cNvPr id="6" name="Rectangle 5"/>
          <p:cNvSpPr/>
          <p:nvPr userDrawn="1"/>
        </p:nvSpPr>
        <p:spPr>
          <a:xfrm>
            <a:off x="0" y="-5362"/>
            <a:ext cx="9144000" cy="5143500"/>
          </a:xfrm>
          <a:prstGeom prst="rect">
            <a:avLst/>
          </a:prstGeom>
          <a:solidFill>
            <a:srgbClr val="4BA4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akwood_Footer_Lockup.png"/>
          <p:cNvPicPr>
            <a:picLocks noChangeAspect="1"/>
          </p:cNvPicPr>
          <p:nvPr userDrawn="1"/>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076815" y="4331999"/>
            <a:ext cx="3067185" cy="813730"/>
          </a:xfrm>
          <a:prstGeom prst="rect">
            <a:avLst/>
          </a:prstGeom>
        </p:spPr>
      </p:pic>
      <p:sp>
        <p:nvSpPr>
          <p:cNvPr id="5" name="Slide Number Placeholder 6"/>
          <p:cNvSpPr>
            <a:spLocks noGrp="1"/>
          </p:cNvSpPr>
          <p:nvPr>
            <p:ph type="sldNum" sz="quarter" idx="22"/>
          </p:nvPr>
        </p:nvSpPr>
        <p:spPr>
          <a:xfrm>
            <a:off x="6800335" y="4611517"/>
            <a:ext cx="2133600" cy="273844"/>
          </a:xfrm>
        </p:spPr>
        <p:txBody>
          <a:bodyPr/>
          <a:lstStyle>
            <a:lvl1pPr>
              <a:defRPr sz="900" b="1" i="0">
                <a:solidFill>
                  <a:schemeClr val="bg1"/>
                </a:solidFill>
              </a:defRPr>
            </a:lvl1pPr>
          </a:lstStyle>
          <a:p>
            <a:fld id="{3C2E9B05-F98A-A547-8F51-9A63F2DAF7ED}" type="slidenum">
              <a:rPr lang="en-US" smtClean="0"/>
              <a:pPr/>
              <a:t>‹#›</a:t>
            </a:fld>
            <a:endParaRPr lang="en-US" dirty="0"/>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4150" y="1041626"/>
            <a:ext cx="1155700" cy="63500"/>
          </a:xfrm>
          <a:prstGeom prst="rect">
            <a:avLst/>
          </a:prstGeom>
        </p:spPr>
      </p:pic>
      <p:sp>
        <p:nvSpPr>
          <p:cNvPr id="30" name="Text Placeholder 48"/>
          <p:cNvSpPr>
            <a:spLocks noGrp="1"/>
          </p:cNvSpPr>
          <p:nvPr>
            <p:ph type="body" sz="quarter" idx="13" hasCustomPrompt="1"/>
          </p:nvPr>
        </p:nvSpPr>
        <p:spPr>
          <a:xfrm>
            <a:off x="510804" y="415399"/>
            <a:ext cx="8116088" cy="592137"/>
          </a:xfrm>
        </p:spPr>
        <p:txBody>
          <a:bodyPr>
            <a:normAutofit/>
          </a:bodyPr>
          <a:lstStyle>
            <a:lvl1pPr marL="0" indent="0" algn="ctr">
              <a:buNone/>
              <a:defRPr sz="2800" b="1">
                <a:solidFill>
                  <a:schemeClr val="bg1"/>
                </a:solidFill>
                <a:latin typeface="Calibri" panose="020F0502020204030204" pitchFamily="34" charset="0"/>
              </a:defRPr>
            </a:lvl1pPr>
            <a:lvl2pPr>
              <a:defRPr b="1"/>
            </a:lvl2pPr>
            <a:lvl3pPr>
              <a:defRPr b="1"/>
            </a:lvl3pPr>
            <a:lvl4pPr>
              <a:defRPr b="1"/>
            </a:lvl4pPr>
            <a:lvl5pPr>
              <a:defRPr b="1"/>
            </a:lvl5pPr>
          </a:lstStyle>
          <a:p>
            <a:pPr lvl="0"/>
            <a:r>
              <a:rPr lang="en-US" dirty="0"/>
              <a:t>Header</a:t>
            </a:r>
          </a:p>
        </p:txBody>
      </p:sp>
    </p:spTree>
    <p:extLst>
      <p:ext uri="{BB962C8B-B14F-4D97-AF65-F5344CB8AC3E}">
        <p14:creationId xmlns:p14="http://schemas.microsoft.com/office/powerpoint/2010/main" val="3148999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2C10B-2EF8-7A47-8E7A-70820FF023D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673469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72C10B-2EF8-7A47-8E7A-70820FF023D4}"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157856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72C10B-2EF8-7A47-8E7A-70820FF023D4}"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81859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72C10B-2EF8-7A47-8E7A-70820FF023D4}"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530640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2C10B-2EF8-7A47-8E7A-70820FF023D4}"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1475435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72C10B-2EF8-7A47-8E7A-70820FF023D4}"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1101999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72C10B-2EF8-7A47-8E7A-70820FF023D4}"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1457266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2C10B-2EF8-7A47-8E7A-70820FF023D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1762161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2C10B-2EF8-7A47-8E7A-70820FF023D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3D360-997A-6142-9C83-FA22B32DD9CF}" type="slidenum">
              <a:rPr lang="en-US" smtClean="0"/>
              <a:t>‹#›</a:t>
            </a:fld>
            <a:endParaRPr lang="en-US"/>
          </a:p>
        </p:txBody>
      </p:sp>
    </p:spTree>
    <p:extLst>
      <p:ext uri="{BB962C8B-B14F-4D97-AF65-F5344CB8AC3E}">
        <p14:creationId xmlns:p14="http://schemas.microsoft.com/office/powerpoint/2010/main" val="2816048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ub Section Title Slide 5">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 y="0"/>
            <a:ext cx="9143999" cy="5173981"/>
          </a:xfrm>
          <a:prstGeom prst="rect">
            <a:avLst/>
          </a:prstGeom>
        </p:spPr>
      </p:pic>
      <p:pic>
        <p:nvPicPr>
          <p:cNvPr id="31" name="Picture 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998" y="3081016"/>
            <a:ext cx="251579" cy="404323"/>
          </a:xfrm>
          <a:prstGeom prst="rect">
            <a:avLst/>
          </a:prstGeom>
        </p:spPr>
      </p:pic>
      <p:sp>
        <p:nvSpPr>
          <p:cNvPr id="32" name="Text Placeholder 21"/>
          <p:cNvSpPr>
            <a:spLocks noGrp="1"/>
          </p:cNvSpPr>
          <p:nvPr>
            <p:ph type="body" sz="quarter" idx="13" hasCustomPrompt="1"/>
          </p:nvPr>
        </p:nvSpPr>
        <p:spPr>
          <a:xfrm>
            <a:off x="1070878" y="2998235"/>
            <a:ext cx="6471606" cy="508520"/>
          </a:xfrm>
        </p:spPr>
        <p:txBody>
          <a:bodyPr>
            <a:noAutofit/>
          </a:bodyPr>
          <a:lstStyle>
            <a:lvl1pPr marL="0" indent="0">
              <a:buNone/>
              <a:defRPr sz="3000" b="1">
                <a:solidFill>
                  <a:srgbClr val="5C5C60"/>
                </a:solidFill>
                <a:latin typeface="Calibri" panose="020F0502020204030204" pitchFamily="34" charset="0"/>
              </a:defRPr>
            </a:lvl1pPr>
          </a:lstStyle>
          <a:p>
            <a:pPr lvl="0"/>
            <a:r>
              <a:rPr lang="en-US" dirty="0"/>
              <a:t>Divider Section Title Goes Here</a:t>
            </a:r>
          </a:p>
        </p:txBody>
      </p:sp>
      <p:sp>
        <p:nvSpPr>
          <p:cNvPr id="33" name="Text Placeholder 13"/>
          <p:cNvSpPr>
            <a:spLocks noGrp="1"/>
          </p:cNvSpPr>
          <p:nvPr>
            <p:ph type="body" sz="quarter" idx="14" hasCustomPrompt="1"/>
          </p:nvPr>
        </p:nvSpPr>
        <p:spPr>
          <a:xfrm>
            <a:off x="1069714" y="3593792"/>
            <a:ext cx="6472770" cy="609070"/>
          </a:xfrm>
        </p:spPr>
        <p:txBody>
          <a:bodyPr>
            <a:normAutofit/>
          </a:bodyPr>
          <a:lstStyle>
            <a:lvl1pPr marL="0" indent="0">
              <a:buNone/>
              <a:defRPr sz="2000">
                <a:solidFill>
                  <a:srgbClr val="696969"/>
                </a:solidFill>
                <a:latin typeface="Calibri Light" panose="020F0302020204030204" pitchFamily="34" charset="0"/>
              </a:defRPr>
            </a:lvl1pPr>
          </a:lstStyle>
          <a:p>
            <a:pPr lvl="0"/>
            <a:r>
              <a:rPr lang="en-US" dirty="0"/>
              <a:t>Subtitle goes here</a:t>
            </a:r>
          </a:p>
        </p:txBody>
      </p:sp>
    </p:spTree>
    <p:extLst>
      <p:ext uri="{BB962C8B-B14F-4D97-AF65-F5344CB8AC3E}">
        <p14:creationId xmlns:p14="http://schemas.microsoft.com/office/powerpoint/2010/main" val="22128931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ank Gray">
    <p:spTree>
      <p:nvGrpSpPr>
        <p:cNvPr id="1" name=""/>
        <p:cNvGrpSpPr/>
        <p:nvPr/>
      </p:nvGrpSpPr>
      <p:grpSpPr>
        <a:xfrm>
          <a:off x="0" y="0"/>
          <a:ext cx="0" cy="0"/>
          <a:chOff x="0" y="0"/>
          <a:chExt cx="0" cy="0"/>
        </a:xfrm>
      </p:grpSpPr>
      <p:sp>
        <p:nvSpPr>
          <p:cNvPr id="6" name="Rectangle 5"/>
          <p:cNvSpPr/>
          <p:nvPr userDrawn="1"/>
        </p:nvSpPr>
        <p:spPr>
          <a:xfrm>
            <a:off x="0" y="-5362"/>
            <a:ext cx="9144000" cy="5143500"/>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96969"/>
              </a:solidFill>
            </a:endParaRPr>
          </a:p>
        </p:txBody>
      </p:sp>
      <p:pic>
        <p:nvPicPr>
          <p:cNvPr id="4" name="Picture 3" descr="Oakwood_Footer_Lockup.png"/>
          <p:cNvPicPr>
            <a:picLocks noChangeAspect="1"/>
          </p:cNvPicPr>
          <p:nvPr userDrawn="1"/>
        </p:nvPicPr>
        <p:blipFill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6076815" y="4331999"/>
            <a:ext cx="3067185" cy="813730"/>
          </a:xfrm>
          <a:prstGeom prst="rect">
            <a:avLst/>
          </a:prstGeom>
        </p:spPr>
      </p:pic>
      <p:sp>
        <p:nvSpPr>
          <p:cNvPr id="5" name="Slide Number Placeholder 6"/>
          <p:cNvSpPr>
            <a:spLocks noGrp="1"/>
          </p:cNvSpPr>
          <p:nvPr>
            <p:ph type="sldNum" sz="quarter" idx="22"/>
          </p:nvPr>
        </p:nvSpPr>
        <p:spPr>
          <a:xfrm>
            <a:off x="6800335" y="4611517"/>
            <a:ext cx="2133600" cy="273844"/>
          </a:xfrm>
        </p:spPr>
        <p:txBody>
          <a:bodyPr/>
          <a:lstStyle>
            <a:lvl1pPr>
              <a:defRPr sz="900" b="1" i="0">
                <a:solidFill>
                  <a:srgbClr val="696969"/>
                </a:solidFill>
              </a:defRPr>
            </a:lvl1pPr>
          </a:lstStyle>
          <a:p>
            <a:fld id="{3C2E9B05-F98A-A547-8F51-9A63F2DAF7ED}" type="slidenum">
              <a:rPr lang="en-US" smtClean="0"/>
              <a:pPr/>
              <a:t>‹#›</a:t>
            </a:fld>
            <a:endParaRPr lang="en-US" dirty="0"/>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4150" y="1041626"/>
            <a:ext cx="1155700" cy="63500"/>
          </a:xfrm>
          <a:prstGeom prst="rect">
            <a:avLst/>
          </a:prstGeom>
        </p:spPr>
      </p:pic>
      <p:sp>
        <p:nvSpPr>
          <p:cNvPr id="7" name="Text Placeholder 48"/>
          <p:cNvSpPr>
            <a:spLocks noGrp="1"/>
          </p:cNvSpPr>
          <p:nvPr>
            <p:ph type="body" sz="quarter" idx="13" hasCustomPrompt="1"/>
          </p:nvPr>
        </p:nvSpPr>
        <p:spPr>
          <a:xfrm>
            <a:off x="765909" y="415399"/>
            <a:ext cx="7612182" cy="592137"/>
          </a:xfrm>
        </p:spPr>
        <p:txBody>
          <a:bodyPr>
            <a:normAutofit/>
          </a:bodyPr>
          <a:lstStyle>
            <a:lvl1pPr marL="0" indent="0" algn="ctr">
              <a:buNone/>
              <a:defRPr sz="3200" b="1">
                <a:solidFill>
                  <a:srgbClr val="696969"/>
                </a:solidFill>
                <a:latin typeface="Calibri" panose="020F0502020204030204" pitchFamily="34" charset="0"/>
                <a:cs typeface="Segoe UI" panose="020B0502040204020203" pitchFamily="34" charset="0"/>
              </a:defRPr>
            </a:lvl1pPr>
            <a:lvl2pPr>
              <a:defRPr b="1"/>
            </a:lvl2pPr>
            <a:lvl3pPr>
              <a:defRPr b="1"/>
            </a:lvl3pPr>
            <a:lvl4pPr>
              <a:defRPr b="1"/>
            </a:lvl4pPr>
            <a:lvl5pPr>
              <a:defRPr b="1"/>
            </a:lvl5pPr>
          </a:lstStyle>
          <a:p>
            <a:pPr lvl="0"/>
            <a:r>
              <a:rPr lang="en-US" dirty="0"/>
              <a:t>Heading</a:t>
            </a:r>
          </a:p>
        </p:txBody>
      </p:sp>
    </p:spTree>
    <p:extLst>
      <p:ext uri="{BB962C8B-B14F-4D97-AF65-F5344CB8AC3E}">
        <p14:creationId xmlns:p14="http://schemas.microsoft.com/office/powerpoint/2010/main" val="237301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ank Gray Dark">
    <p:spTree>
      <p:nvGrpSpPr>
        <p:cNvPr id="1" name=""/>
        <p:cNvGrpSpPr/>
        <p:nvPr/>
      </p:nvGrpSpPr>
      <p:grpSpPr>
        <a:xfrm>
          <a:off x="0" y="0"/>
          <a:ext cx="0" cy="0"/>
          <a:chOff x="0" y="0"/>
          <a:chExt cx="0" cy="0"/>
        </a:xfrm>
      </p:grpSpPr>
      <p:sp>
        <p:nvSpPr>
          <p:cNvPr id="6" name="Rectangle 5"/>
          <p:cNvSpPr/>
          <p:nvPr userDrawn="1"/>
        </p:nvSpPr>
        <p:spPr>
          <a:xfrm>
            <a:off x="0" y="-5362"/>
            <a:ext cx="9144000" cy="5143500"/>
          </a:xfrm>
          <a:prstGeom prst="rect">
            <a:avLst/>
          </a:prstGeom>
          <a:solidFill>
            <a:srgbClr val="6969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akwood_Footer_Lockup.png"/>
          <p:cNvPicPr>
            <a:picLocks noChangeAspect="1"/>
          </p:cNvPicPr>
          <p:nvPr userDrawn="1"/>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076815" y="4331999"/>
            <a:ext cx="3067185" cy="813730"/>
          </a:xfrm>
          <a:prstGeom prst="rect">
            <a:avLst/>
          </a:prstGeom>
        </p:spPr>
      </p:pic>
      <p:sp>
        <p:nvSpPr>
          <p:cNvPr id="5" name="Slide Number Placeholder 6"/>
          <p:cNvSpPr>
            <a:spLocks noGrp="1"/>
          </p:cNvSpPr>
          <p:nvPr>
            <p:ph type="sldNum" sz="quarter" idx="22"/>
          </p:nvPr>
        </p:nvSpPr>
        <p:spPr>
          <a:xfrm>
            <a:off x="6800335" y="4611517"/>
            <a:ext cx="2133600" cy="273844"/>
          </a:xfrm>
        </p:spPr>
        <p:txBody>
          <a:bodyPr/>
          <a:lstStyle>
            <a:lvl1pPr>
              <a:defRPr sz="900" b="1" i="0">
                <a:solidFill>
                  <a:schemeClr val="bg1"/>
                </a:solidFill>
              </a:defRPr>
            </a:lvl1pPr>
          </a:lstStyle>
          <a:p>
            <a:fld id="{3C2E9B05-F98A-A547-8F51-9A63F2DAF7ED}" type="slidenum">
              <a:rPr lang="en-US" smtClean="0"/>
              <a:pPr/>
              <a:t>‹#›</a:t>
            </a:fld>
            <a:endParaRPr lang="en-US" dirty="0"/>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4150" y="1041626"/>
            <a:ext cx="1155700" cy="63500"/>
          </a:xfrm>
          <a:prstGeom prst="rect">
            <a:avLst/>
          </a:prstGeom>
        </p:spPr>
      </p:pic>
      <p:sp>
        <p:nvSpPr>
          <p:cNvPr id="7" name="Text Placeholder 48"/>
          <p:cNvSpPr>
            <a:spLocks noGrp="1"/>
          </p:cNvSpPr>
          <p:nvPr>
            <p:ph type="body" sz="quarter" idx="13" hasCustomPrompt="1"/>
          </p:nvPr>
        </p:nvSpPr>
        <p:spPr>
          <a:xfrm>
            <a:off x="510804" y="415399"/>
            <a:ext cx="8116088" cy="592137"/>
          </a:xfrm>
        </p:spPr>
        <p:txBody>
          <a:bodyPr>
            <a:normAutofit/>
          </a:bodyPr>
          <a:lstStyle>
            <a:lvl1pPr marL="0" indent="0" algn="ctr">
              <a:buNone/>
              <a:defRPr sz="2800" b="1">
                <a:solidFill>
                  <a:schemeClr val="bg1"/>
                </a:solidFill>
                <a:latin typeface="Calibri" panose="020F0502020204030204" pitchFamily="34" charset="0"/>
              </a:defRPr>
            </a:lvl1pPr>
            <a:lvl2pPr>
              <a:defRPr b="1"/>
            </a:lvl2pPr>
            <a:lvl3pPr>
              <a:defRPr b="1"/>
            </a:lvl3pPr>
            <a:lvl4pPr>
              <a:defRPr b="1"/>
            </a:lvl4pPr>
            <a:lvl5pPr>
              <a:defRPr b="1"/>
            </a:lvl5pPr>
          </a:lstStyle>
          <a:p>
            <a:pPr lvl="0"/>
            <a:r>
              <a:rPr lang="en-US" dirty="0"/>
              <a:t>Header</a:t>
            </a:r>
          </a:p>
        </p:txBody>
      </p:sp>
    </p:spTree>
    <p:extLst>
      <p:ext uri="{BB962C8B-B14F-4D97-AF65-F5344CB8AC3E}">
        <p14:creationId xmlns:p14="http://schemas.microsoft.com/office/powerpoint/2010/main" val="227369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ank Blue">
    <p:spTree>
      <p:nvGrpSpPr>
        <p:cNvPr id="1" name=""/>
        <p:cNvGrpSpPr/>
        <p:nvPr/>
      </p:nvGrpSpPr>
      <p:grpSpPr>
        <a:xfrm>
          <a:off x="0" y="0"/>
          <a:ext cx="0" cy="0"/>
          <a:chOff x="0" y="0"/>
          <a:chExt cx="0" cy="0"/>
        </a:xfrm>
      </p:grpSpPr>
      <p:sp>
        <p:nvSpPr>
          <p:cNvPr id="6" name="Rectangle 5"/>
          <p:cNvSpPr/>
          <p:nvPr userDrawn="1"/>
        </p:nvSpPr>
        <p:spPr>
          <a:xfrm>
            <a:off x="0" y="-5362"/>
            <a:ext cx="9144000" cy="5143500"/>
          </a:xfrm>
          <a:prstGeom prst="rect">
            <a:avLst/>
          </a:prstGeom>
          <a:solidFill>
            <a:srgbClr val="006EB5">
              <a:alpha val="9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akwood_Footer_Lockup.png"/>
          <p:cNvPicPr>
            <a:picLocks noChangeAspect="1"/>
          </p:cNvPicPr>
          <p:nvPr userDrawn="1"/>
        </p:nvPicPr>
        <p:blipFill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076815" y="4331999"/>
            <a:ext cx="3067185" cy="813730"/>
          </a:xfrm>
          <a:prstGeom prst="rect">
            <a:avLst/>
          </a:prstGeom>
        </p:spPr>
      </p:pic>
      <p:sp>
        <p:nvSpPr>
          <p:cNvPr id="5" name="Slide Number Placeholder 6"/>
          <p:cNvSpPr>
            <a:spLocks noGrp="1"/>
          </p:cNvSpPr>
          <p:nvPr>
            <p:ph type="sldNum" sz="quarter" idx="22"/>
          </p:nvPr>
        </p:nvSpPr>
        <p:spPr>
          <a:xfrm>
            <a:off x="6800335" y="4611517"/>
            <a:ext cx="2133600" cy="273844"/>
          </a:xfrm>
        </p:spPr>
        <p:txBody>
          <a:bodyPr/>
          <a:lstStyle>
            <a:lvl1pPr>
              <a:defRPr sz="900" b="1" i="0">
                <a:solidFill>
                  <a:schemeClr val="bg1"/>
                </a:solidFill>
              </a:defRPr>
            </a:lvl1pPr>
          </a:lstStyle>
          <a:p>
            <a:fld id="{3C2E9B05-F98A-A547-8F51-9A63F2DAF7ED}" type="slidenum">
              <a:rPr lang="en-US" smtClean="0"/>
              <a:pPr/>
              <a:t>‹#›</a:t>
            </a:fld>
            <a:endParaRPr lang="en-US" dirty="0"/>
          </a:p>
        </p:txBody>
      </p:sp>
      <p:sp>
        <p:nvSpPr>
          <p:cNvPr id="7" name="Text Placeholder 48"/>
          <p:cNvSpPr>
            <a:spLocks noGrp="1"/>
          </p:cNvSpPr>
          <p:nvPr>
            <p:ph type="body" sz="quarter" idx="13" hasCustomPrompt="1"/>
          </p:nvPr>
        </p:nvSpPr>
        <p:spPr>
          <a:xfrm>
            <a:off x="510804" y="415399"/>
            <a:ext cx="8116088" cy="592137"/>
          </a:xfrm>
        </p:spPr>
        <p:txBody>
          <a:bodyPr>
            <a:normAutofit/>
          </a:bodyPr>
          <a:lstStyle>
            <a:lvl1pPr marL="0" indent="0" algn="ctr">
              <a:buNone/>
              <a:defRPr sz="2800" b="1">
                <a:solidFill>
                  <a:schemeClr val="bg1"/>
                </a:solidFill>
                <a:latin typeface="Calibri" panose="020F0502020204030204" pitchFamily="34" charset="0"/>
              </a:defRPr>
            </a:lvl1pPr>
            <a:lvl2pPr>
              <a:defRPr b="1"/>
            </a:lvl2pPr>
            <a:lvl3pPr>
              <a:defRPr b="1"/>
            </a:lvl3pPr>
            <a:lvl4pPr>
              <a:defRPr b="1"/>
            </a:lvl4pPr>
            <a:lvl5pPr>
              <a:defRPr b="1"/>
            </a:lvl5pPr>
          </a:lstStyle>
          <a:p>
            <a:pPr lvl="0"/>
            <a:r>
              <a:rPr lang="en-US" dirty="0"/>
              <a:t>Header</a:t>
            </a:r>
          </a:p>
        </p:txBody>
      </p:sp>
    </p:spTree>
    <p:extLst>
      <p:ext uri="{BB962C8B-B14F-4D97-AF65-F5344CB8AC3E}">
        <p14:creationId xmlns:p14="http://schemas.microsoft.com/office/powerpoint/2010/main" val="334035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3" name="Picture 2" descr="Oakwood_Title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0190" cy="51435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11" descr="Oakwood_TitleBlu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53144" cy="5148643"/>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
        <p:nvSpPr>
          <p:cNvPr id="11" name="Text Placeholder 13"/>
          <p:cNvSpPr>
            <a:spLocks noGrp="1"/>
          </p:cNvSpPr>
          <p:nvPr>
            <p:ph type="body" sz="quarter" idx="12" hasCustomPrompt="1"/>
          </p:nvPr>
        </p:nvSpPr>
        <p:spPr>
          <a:xfrm>
            <a:off x="5687661" y="3899788"/>
            <a:ext cx="3124200" cy="531101"/>
          </a:xfrm>
        </p:spPr>
        <p:txBody>
          <a:bodyPr>
            <a:normAutofit/>
          </a:bodyPr>
          <a:lstStyle>
            <a:lvl1pPr marL="0" marR="0" indent="0" algn="l" defTabSz="457200" rtl="0" eaLnBrk="1" fontAlgn="auto" latinLnBrk="0" hangingPunct="1">
              <a:lnSpc>
                <a:spcPct val="150000"/>
              </a:lnSpc>
              <a:spcBef>
                <a:spcPts val="0"/>
              </a:spcBef>
              <a:spcAft>
                <a:spcPts val="0"/>
              </a:spcAft>
              <a:buClrTx/>
              <a:buSzTx/>
              <a:buFontTx/>
              <a:buNone/>
              <a:tabLst/>
              <a:defRPr sz="1100" b="0" i="1">
                <a:solidFill>
                  <a:schemeClr val="accent6"/>
                </a:solidFill>
              </a:defRPr>
            </a:lvl1pPr>
          </a:lstStyle>
          <a:p>
            <a:pPr marL="0" marR="0" lvl="0" indent="0" algn="l" defTabSz="457200" rtl="0" eaLnBrk="1" fontAlgn="auto" latinLnBrk="0" hangingPunct="1">
              <a:lnSpc>
                <a:spcPct val="15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Helvetica"/>
                <a:ea typeface="+mn-ea"/>
                <a:cs typeface="Helvetica"/>
              </a:rPr>
              <a:t>Powering Transformation. Together.</a:t>
            </a:r>
          </a:p>
        </p:txBody>
      </p:sp>
      <p:sp>
        <p:nvSpPr>
          <p:cNvPr id="15" name="Text Placeholder 11"/>
          <p:cNvSpPr>
            <a:spLocks noGrp="1"/>
          </p:cNvSpPr>
          <p:nvPr>
            <p:ph type="body" sz="quarter" idx="10"/>
          </p:nvPr>
        </p:nvSpPr>
        <p:spPr>
          <a:xfrm>
            <a:off x="1046396" y="538998"/>
            <a:ext cx="5398594" cy="526597"/>
          </a:xfrm>
        </p:spPr>
        <p:txBody>
          <a:bodyPr lIns="0" tIns="0" rIns="0" bIns="0">
            <a:noAutofit/>
          </a:bodyPr>
          <a:lstStyle>
            <a:lvl1pPr marL="0" indent="0">
              <a:spcBef>
                <a:spcPts val="0"/>
              </a:spcBef>
              <a:buNone/>
              <a:defRPr sz="3200" b="0" i="0">
                <a:solidFill>
                  <a:schemeClr val="bg1"/>
                </a:solidFill>
                <a:latin typeface="Calibri" panose="020F0502020204030204" pitchFamily="34" charset="0"/>
              </a:defRPr>
            </a:lvl1pPr>
          </a:lstStyle>
          <a:p>
            <a:pPr lvl="0"/>
            <a:endParaRPr lang="en-US" dirty="0"/>
          </a:p>
        </p:txBody>
      </p:sp>
      <p:sp>
        <p:nvSpPr>
          <p:cNvPr id="16" name="Text Placeholder 11"/>
          <p:cNvSpPr>
            <a:spLocks noGrp="1"/>
          </p:cNvSpPr>
          <p:nvPr>
            <p:ph type="body" sz="quarter" idx="13"/>
          </p:nvPr>
        </p:nvSpPr>
        <p:spPr>
          <a:xfrm>
            <a:off x="1046396" y="1161173"/>
            <a:ext cx="5398594" cy="526597"/>
          </a:xfrm>
        </p:spPr>
        <p:txBody>
          <a:bodyPr lIns="0" tIns="0" rIns="0" bIns="0">
            <a:noAutofit/>
          </a:bodyPr>
          <a:lstStyle>
            <a:lvl1pPr marL="0" indent="0">
              <a:spcBef>
                <a:spcPts val="0"/>
              </a:spcBef>
              <a:buNone/>
              <a:defRPr sz="2000" b="0" i="0">
                <a:solidFill>
                  <a:schemeClr val="tx1">
                    <a:lumMod val="20000"/>
                    <a:lumOff val="80000"/>
                  </a:schemeClr>
                </a:solidFill>
                <a:latin typeface="Calibri Light" panose="020F0302020204030204" pitchFamily="34" charset="0"/>
              </a:defRPr>
            </a:lvl1pPr>
          </a:lstStyle>
          <a:p>
            <a:pPr lvl="0"/>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7916" y="622300"/>
            <a:ext cx="251579" cy="404323"/>
          </a:xfrm>
          <a:prstGeom prst="rect">
            <a:avLst/>
          </a:prstGeom>
        </p:spPr>
      </p:pic>
    </p:spTree>
    <p:extLst>
      <p:ext uri="{BB962C8B-B14F-4D97-AF65-F5344CB8AC3E}">
        <p14:creationId xmlns:p14="http://schemas.microsoft.com/office/powerpoint/2010/main" val="106536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198" y="5362"/>
            <a:ext cx="5138138" cy="5138138"/>
          </a:xfrm>
          <a:prstGeom prst="rect">
            <a:avLst/>
          </a:prstGeom>
        </p:spPr>
      </p:pic>
      <p:sp>
        <p:nvSpPr>
          <p:cNvPr id="2" name="Rectangle 1"/>
          <p:cNvSpPr/>
          <p:nvPr userDrawn="1"/>
        </p:nvSpPr>
        <p:spPr>
          <a:xfrm>
            <a:off x="0" y="944"/>
            <a:ext cx="9144000" cy="5143500"/>
          </a:xfrm>
          <a:prstGeom prst="rect">
            <a:avLst/>
          </a:prstGeom>
          <a:solidFill>
            <a:srgbClr val="006EB5">
              <a:alpha val="9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endParaRPr>
          </a:p>
        </p:txBody>
      </p:sp>
      <p:sp>
        <p:nvSpPr>
          <p:cNvPr id="14" name="Rectangle 13"/>
          <p:cNvSpPr/>
          <p:nvPr userDrawn="1"/>
        </p:nvSpPr>
        <p:spPr>
          <a:xfrm>
            <a:off x="0" y="4437529"/>
            <a:ext cx="9189411" cy="705971"/>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latin typeface="Helvetica"/>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391" y="4636383"/>
            <a:ext cx="1577788" cy="316596"/>
          </a:xfrm>
          <a:prstGeom prst="rect">
            <a:avLst/>
          </a:prstGeom>
        </p:spPr>
      </p:pic>
      <p:sp>
        <p:nvSpPr>
          <p:cNvPr id="11" name="Text Placeholder 13"/>
          <p:cNvSpPr>
            <a:spLocks noGrp="1"/>
          </p:cNvSpPr>
          <p:nvPr>
            <p:ph type="body" sz="quarter" idx="12" hasCustomPrompt="1"/>
          </p:nvPr>
        </p:nvSpPr>
        <p:spPr>
          <a:xfrm>
            <a:off x="5687661" y="3899788"/>
            <a:ext cx="3124200" cy="531101"/>
          </a:xfrm>
        </p:spPr>
        <p:txBody>
          <a:bodyPr>
            <a:normAutofit/>
          </a:bodyPr>
          <a:lstStyle>
            <a:lvl1pPr marL="0" marR="0" indent="0" algn="l" defTabSz="457200" rtl="0" eaLnBrk="1" fontAlgn="auto" latinLnBrk="0" hangingPunct="1">
              <a:lnSpc>
                <a:spcPct val="150000"/>
              </a:lnSpc>
              <a:spcBef>
                <a:spcPts val="0"/>
              </a:spcBef>
              <a:spcAft>
                <a:spcPts val="0"/>
              </a:spcAft>
              <a:buClrTx/>
              <a:buSzTx/>
              <a:buFontTx/>
              <a:buNone/>
              <a:tabLst/>
              <a:defRPr sz="1100" b="0" i="1">
                <a:solidFill>
                  <a:schemeClr val="accent6"/>
                </a:solidFill>
              </a:defRPr>
            </a:lvl1pPr>
          </a:lstStyle>
          <a:p>
            <a:pPr marL="0" marR="0" lvl="0" indent="0" algn="l" defTabSz="457200" rtl="0" eaLnBrk="1" fontAlgn="auto" latinLnBrk="0" hangingPunct="1">
              <a:lnSpc>
                <a:spcPct val="1500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Helvetica"/>
                <a:ea typeface="+mn-ea"/>
                <a:cs typeface="Helvetica"/>
              </a:rPr>
              <a:t>Powering Transformation. Together.</a:t>
            </a:r>
          </a:p>
        </p:txBody>
      </p:sp>
      <p:sp>
        <p:nvSpPr>
          <p:cNvPr id="15" name="Text Placeholder 11"/>
          <p:cNvSpPr>
            <a:spLocks noGrp="1"/>
          </p:cNvSpPr>
          <p:nvPr>
            <p:ph type="body" sz="quarter" idx="10"/>
          </p:nvPr>
        </p:nvSpPr>
        <p:spPr>
          <a:xfrm>
            <a:off x="1046396" y="538998"/>
            <a:ext cx="5398594" cy="526597"/>
          </a:xfrm>
        </p:spPr>
        <p:txBody>
          <a:bodyPr lIns="0" tIns="0" rIns="0" bIns="0">
            <a:noAutofit/>
          </a:bodyPr>
          <a:lstStyle>
            <a:lvl1pPr marL="0" indent="0">
              <a:spcBef>
                <a:spcPts val="0"/>
              </a:spcBef>
              <a:buNone/>
              <a:defRPr sz="3200" b="0" i="0">
                <a:solidFill>
                  <a:schemeClr val="bg1"/>
                </a:solidFill>
                <a:latin typeface="Calibri" panose="020F0502020204030204" pitchFamily="34" charset="0"/>
              </a:defRPr>
            </a:lvl1pPr>
          </a:lstStyle>
          <a:p>
            <a:pPr lvl="0"/>
            <a:endParaRPr lang="en-US" dirty="0"/>
          </a:p>
        </p:txBody>
      </p:sp>
      <p:sp>
        <p:nvSpPr>
          <p:cNvPr id="10" name="Text Placeholder 11"/>
          <p:cNvSpPr>
            <a:spLocks noGrp="1"/>
          </p:cNvSpPr>
          <p:nvPr>
            <p:ph type="body" sz="quarter" idx="13"/>
          </p:nvPr>
        </p:nvSpPr>
        <p:spPr>
          <a:xfrm>
            <a:off x="1046396" y="1161173"/>
            <a:ext cx="5398594" cy="526597"/>
          </a:xfrm>
        </p:spPr>
        <p:txBody>
          <a:bodyPr lIns="0" tIns="0" rIns="0" bIns="0">
            <a:noAutofit/>
          </a:bodyPr>
          <a:lstStyle>
            <a:lvl1pPr marL="0" indent="0">
              <a:spcBef>
                <a:spcPts val="0"/>
              </a:spcBef>
              <a:buNone/>
              <a:defRPr sz="2000" b="0" i="0">
                <a:solidFill>
                  <a:schemeClr val="tx1">
                    <a:lumMod val="20000"/>
                    <a:lumOff val="80000"/>
                  </a:schemeClr>
                </a:solidFill>
                <a:latin typeface="Calibri Light" panose="020F0302020204030204" pitchFamily="34" charset="0"/>
              </a:defRPr>
            </a:lvl1pPr>
          </a:lstStyle>
          <a:p>
            <a:pPr lvl="0"/>
            <a:endParaRPr lang="en-US"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7916" y="622300"/>
            <a:ext cx="251579" cy="404323"/>
          </a:xfrm>
          <a:prstGeom prst="rect">
            <a:avLst/>
          </a:prstGeom>
        </p:spPr>
      </p:pic>
    </p:spTree>
    <p:extLst>
      <p:ext uri="{BB962C8B-B14F-4D97-AF65-F5344CB8AC3E}">
        <p14:creationId xmlns:p14="http://schemas.microsoft.com/office/powerpoint/2010/main" val="24620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Helvetica"/>
              </a:defRPr>
            </a:lvl1pPr>
          </a:lstStyle>
          <a:p>
            <a:fld id="{8421542A-FBB1-B040-9DF2-901AC13E8558}" type="datetime1">
              <a:rPr lang="en-US" smtClean="0"/>
              <a:t>10/16/2017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Helvetica"/>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Helvetica"/>
              </a:defRPr>
            </a:lvl1pPr>
          </a:lstStyle>
          <a:p>
            <a:fld id="{3C2E9B05-F98A-A547-8F51-9A63F2DAF7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05" r:id="rId2"/>
    <p:sldLayoutId id="2147483728" r:id="rId3"/>
    <p:sldLayoutId id="2147483730" r:id="rId4"/>
    <p:sldLayoutId id="2147483731" r:id="rId5"/>
    <p:sldLayoutId id="2147483729" r:id="rId6"/>
    <p:sldLayoutId id="2147483649" r:id="rId7"/>
    <p:sldLayoutId id="2147483675" r:id="rId8"/>
    <p:sldLayoutId id="2147483724" r:id="rId9"/>
    <p:sldLayoutId id="2147483741" r:id="rId10"/>
    <p:sldLayoutId id="2147483721" r:id="rId11"/>
    <p:sldLayoutId id="2147483742" r:id="rId12"/>
    <p:sldLayoutId id="2147483669" r:id="rId13"/>
    <p:sldLayoutId id="2147483723" r:id="rId14"/>
    <p:sldLayoutId id="2147483674" r:id="rId15"/>
    <p:sldLayoutId id="2147483652" r:id="rId16"/>
    <p:sldLayoutId id="2147483663" r:id="rId17"/>
    <p:sldLayoutId id="2147483719" r:id="rId18"/>
    <p:sldLayoutId id="2147483696" r:id="rId19"/>
    <p:sldLayoutId id="2147483672" r:id="rId20"/>
    <p:sldLayoutId id="2147483655" r:id="rId21"/>
    <p:sldLayoutId id="2147483726" r:id="rId22"/>
    <p:sldLayoutId id="2147483727" r:id="rId23"/>
    <p:sldLayoutId id="2147483743" r:id="rId24"/>
    <p:sldLayoutId id="2147483744" r:id="rId25"/>
    <p:sldLayoutId id="2147483736" r:id="rId26"/>
    <p:sldLayoutId id="2147483759" r:id="rId27"/>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696969"/>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rgbClr val="696969"/>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172C10B-2EF8-7A47-8E7A-70820FF023D4}" type="datetimeFigureOut">
              <a:rPr lang="en-US" smtClean="0"/>
              <a:t>10/16/2017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533D360-997A-6142-9C83-FA22B32DD9CF}" type="slidenum">
              <a:rPr lang="en-US" smtClean="0"/>
              <a:t>‹#›</a:t>
            </a:fld>
            <a:endParaRPr lang="en-US"/>
          </a:p>
        </p:txBody>
      </p:sp>
    </p:spTree>
    <p:extLst>
      <p:ext uri="{BB962C8B-B14F-4D97-AF65-F5344CB8AC3E}">
        <p14:creationId xmlns:p14="http://schemas.microsoft.com/office/powerpoint/2010/main" val="21177777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download.microsoft.com/download/C/4/6/C4606116-522F-428A-BE04-B6D3213E9E52/ml_studio_overview_v1.1.pdf" TargetMode="External"/><Relationship Id="rId7" Type="http://schemas.openxmlformats.org/officeDocument/2006/relationships/hyperlink" Target="https://studio.azureml.net/" TargetMode="External"/><Relationship Id="rId2" Type="http://schemas.openxmlformats.org/officeDocument/2006/relationships/hyperlink" Target="https://docs.microsoft.com/en-us/azure/machine-learning/machine-learning-what-is-machine-learning" TargetMode="External"/><Relationship Id="rId1" Type="http://schemas.openxmlformats.org/officeDocument/2006/relationships/slideLayout" Target="../slideLayouts/slideLayout9.xml"/><Relationship Id="rId6" Type="http://schemas.openxmlformats.org/officeDocument/2006/relationships/hyperlink" Target="https://azure.microsoft.com/en-us/pricing/details/machine-learning/" TargetMode="External"/><Relationship Id="rId5" Type="http://schemas.openxmlformats.org/officeDocument/2006/relationships/hyperlink" Target="https://docs.microsoft.com/en-us/azure/machine-learning/machine-learning-algorithm-choice" TargetMode="External"/><Relationship Id="rId4" Type="http://schemas.openxmlformats.org/officeDocument/2006/relationships/hyperlink" Target="http://download.microsoft.com/download/A/6/1/A613E11E-8F9C-424A-B99D-65344785C288/microsoft-machine-learning-algorithm-cheat-sheet-v6.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kevindqueen@outlook.com" TargetMode="External"/><Relationship Id="rId2" Type="http://schemas.openxmlformats.org/officeDocument/2006/relationships/hyperlink" Target="http://www.dataspelunk.com/" TargetMode="External"/><Relationship Id="rId1" Type="http://schemas.openxmlformats.org/officeDocument/2006/relationships/slideLayout" Target="../slideLayouts/slideLayout8.xml"/><Relationship Id="rId4" Type="http://schemas.openxmlformats.org/officeDocument/2006/relationships/hyperlink" Target="mailto:kqueen@oakwoodsy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Text Placeholder 2"/>
          <p:cNvSpPr>
            <a:spLocks noGrp="1"/>
          </p:cNvSpPr>
          <p:nvPr>
            <p:ph type="body" sz="quarter" idx="10"/>
          </p:nvPr>
        </p:nvSpPr>
        <p:spPr>
          <a:xfrm>
            <a:off x="1046395" y="538998"/>
            <a:ext cx="6819789" cy="526597"/>
          </a:xfrm>
        </p:spPr>
        <p:txBody>
          <a:bodyPr/>
          <a:lstStyle/>
          <a:p>
            <a:r>
              <a:rPr lang="en-US" dirty="0"/>
              <a:t>A Brisk Stroll through </a:t>
            </a:r>
            <a:r>
              <a:rPr lang="en-US" dirty="0" err="1"/>
              <a:t>AzureML</a:t>
            </a:r>
            <a:r>
              <a:rPr lang="en-US" dirty="0"/>
              <a:t> Studio</a:t>
            </a:r>
          </a:p>
        </p:txBody>
      </p:sp>
      <p:sp>
        <p:nvSpPr>
          <p:cNvPr id="4" name="Text Placeholder 3"/>
          <p:cNvSpPr>
            <a:spLocks noGrp="1"/>
          </p:cNvSpPr>
          <p:nvPr>
            <p:ph type="body" sz="quarter" idx="13"/>
          </p:nvPr>
        </p:nvSpPr>
        <p:spPr/>
        <p:txBody>
          <a:bodyPr/>
          <a:lstStyle/>
          <a:p>
            <a:r>
              <a:rPr lang="en-US" dirty="0"/>
              <a:t>Understanding what is available and how to use it</a:t>
            </a:r>
          </a:p>
        </p:txBody>
      </p:sp>
    </p:spTree>
    <p:extLst>
      <p:ext uri="{BB962C8B-B14F-4D97-AF65-F5344CB8AC3E}">
        <p14:creationId xmlns:p14="http://schemas.microsoft.com/office/powerpoint/2010/main" val="381867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a:solidFill>
                  <a:srgbClr val="FFFF00"/>
                </a:solidFill>
              </a:rPr>
              <a:t>Demo Time</a:t>
            </a:r>
          </a:p>
        </p:txBody>
      </p:sp>
      <p:sp>
        <p:nvSpPr>
          <p:cNvPr id="4" name="TextBox 3"/>
          <p:cNvSpPr txBox="1"/>
          <p:nvPr/>
        </p:nvSpPr>
        <p:spPr>
          <a:xfrm>
            <a:off x="319095" y="3562434"/>
            <a:ext cx="8479734" cy="1200329"/>
          </a:xfrm>
          <a:prstGeom prst="rect">
            <a:avLst/>
          </a:prstGeom>
          <a:noFill/>
        </p:spPr>
        <p:txBody>
          <a:bodyPr wrap="square" rtlCol="0">
            <a:spAutoFit/>
          </a:bodyPr>
          <a:lstStyle/>
          <a:p>
            <a:r>
              <a:rPr lang="en-US" sz="2400" b="1" dirty="0">
                <a:solidFill>
                  <a:schemeClr val="bg1"/>
                </a:solidFill>
                <a:latin typeface="Helvetica"/>
                <a:cs typeface="Helvetica"/>
              </a:rPr>
              <a:t>Walk through obtaining and wrangling data</a:t>
            </a:r>
          </a:p>
          <a:p>
            <a:r>
              <a:rPr lang="en-US" sz="2400" b="1" dirty="0">
                <a:solidFill>
                  <a:schemeClr val="bg1"/>
                </a:solidFill>
                <a:latin typeface="Helvetica"/>
                <a:cs typeface="Helvetica"/>
              </a:rPr>
              <a:t>Training a model and transforming it into a predictor</a:t>
            </a:r>
          </a:p>
          <a:p>
            <a:r>
              <a:rPr lang="en-US" sz="2400" b="1" dirty="0">
                <a:solidFill>
                  <a:schemeClr val="bg1"/>
                </a:solidFill>
                <a:latin typeface="Helvetica"/>
                <a:cs typeface="Helvetica"/>
              </a:rPr>
              <a:t>Publishing and using the web service</a:t>
            </a:r>
          </a:p>
        </p:txBody>
      </p:sp>
    </p:spTree>
    <p:extLst>
      <p:ext uri="{BB962C8B-B14F-4D97-AF65-F5344CB8AC3E}">
        <p14:creationId xmlns:p14="http://schemas.microsoft.com/office/powerpoint/2010/main" val="22080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83873" y="136506"/>
            <a:ext cx="5398594" cy="526597"/>
          </a:xfrm>
        </p:spPr>
        <p:txBody>
          <a:bodyPr/>
          <a:lstStyle/>
          <a:p>
            <a:r>
              <a:rPr lang="en-US" dirty="0"/>
              <a:t>Data Sources and Access</a:t>
            </a:r>
          </a:p>
          <a:p>
            <a:endParaRPr lang="en-US" dirty="0"/>
          </a:p>
        </p:txBody>
      </p:sp>
      <p:sp>
        <p:nvSpPr>
          <p:cNvPr id="7" name="Text Placeholder 6"/>
          <p:cNvSpPr>
            <a:spLocks noGrp="1"/>
          </p:cNvSpPr>
          <p:nvPr>
            <p:ph type="body" sz="quarter" idx="13"/>
          </p:nvPr>
        </p:nvSpPr>
        <p:spPr>
          <a:xfrm>
            <a:off x="952612" y="663103"/>
            <a:ext cx="5398594" cy="3193789"/>
          </a:xfrm>
        </p:spPr>
        <p:txBody>
          <a:bodyPr/>
          <a:lstStyle/>
          <a:p>
            <a:pPr marL="342900" indent="-342900">
              <a:buFont typeface="Arial" panose="020B0604020202020204" pitchFamily="34" charset="0"/>
              <a:buChar char="•"/>
            </a:pPr>
            <a:r>
              <a:rPr lang="en-US" b="1" dirty="0"/>
              <a:t>~40 Sample Datasets built in for experimentation</a:t>
            </a:r>
          </a:p>
          <a:p>
            <a:pPr marL="342900" indent="-342900">
              <a:buFont typeface="Arial" panose="020B0604020202020204" pitchFamily="34" charset="0"/>
              <a:buChar char="•"/>
            </a:pPr>
            <a:r>
              <a:rPr lang="en-US" b="1" dirty="0"/>
              <a:t>Pull, upload, save and combine data sources from:</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CSV, TSV, TXT, </a:t>
            </a:r>
            <a:r>
              <a:rPr lang="en-US" sz="2000" b="1" dirty="0" err="1">
                <a:solidFill>
                  <a:schemeClr val="tx1">
                    <a:lumMod val="20000"/>
                    <a:lumOff val="80000"/>
                  </a:schemeClr>
                </a:solidFill>
                <a:latin typeface="Calibri Light" panose="020F0302020204030204" pitchFamily="34" charset="0"/>
              </a:rPr>
              <a:t>SVMLight</a:t>
            </a:r>
            <a:r>
              <a:rPr lang="en-US" sz="2000" b="1" dirty="0">
                <a:solidFill>
                  <a:schemeClr val="tx1">
                    <a:lumMod val="20000"/>
                    <a:lumOff val="80000"/>
                  </a:schemeClr>
                </a:solidFill>
                <a:latin typeface="Calibri Light" panose="020F0302020204030204" pitchFamily="34" charset="0"/>
              </a:rPr>
              <a:t>, ARFF, </a:t>
            </a:r>
            <a:r>
              <a:rPr lang="en-US" sz="2000" b="1" dirty="0" err="1">
                <a:solidFill>
                  <a:schemeClr val="tx1">
                    <a:lumMod val="20000"/>
                    <a:lumOff val="80000"/>
                  </a:schemeClr>
                </a:solidFill>
                <a:latin typeface="Calibri Light" panose="020F0302020204030204" pitchFamily="34" charset="0"/>
              </a:rPr>
              <a:t>RData</a:t>
            </a:r>
            <a:r>
              <a:rPr lang="en-US" sz="2000" b="1" dirty="0">
                <a:solidFill>
                  <a:schemeClr val="tx1">
                    <a:lumMod val="20000"/>
                    <a:lumOff val="80000"/>
                  </a:schemeClr>
                </a:solidFill>
                <a:latin typeface="Calibri Light" panose="020F0302020204030204" pitchFamily="34" charset="0"/>
              </a:rPr>
              <a:t> files</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Web URL via HTTP</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Hive Query</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Data Feed</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Azure </a:t>
            </a:r>
            <a:r>
              <a:rPr lang="en-US" sz="2000" b="1" dirty="0" err="1">
                <a:solidFill>
                  <a:schemeClr val="tx1">
                    <a:lumMod val="20000"/>
                    <a:lumOff val="80000"/>
                  </a:schemeClr>
                </a:solidFill>
                <a:latin typeface="Calibri Light" panose="020F0302020204030204" pitchFamily="34" charset="0"/>
              </a:rPr>
              <a:t>DocumentDB</a:t>
            </a:r>
            <a:endParaRPr lang="en-US" sz="2000" b="1" dirty="0">
              <a:solidFill>
                <a:schemeClr val="tx1">
                  <a:lumMod val="20000"/>
                  <a:lumOff val="80000"/>
                </a:schemeClr>
              </a:solidFill>
              <a:latin typeface="Calibri Light" panose="020F0302020204030204" pitchFamily="34" charset="0"/>
            </a:endParaRP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Azure Tables and Blob Storage</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Azure or on premise SQL Database</a:t>
            </a:r>
          </a:p>
          <a:p>
            <a:pPr marL="1085850" lvl="1" indent="-342900">
              <a:buFont typeface="Arial" panose="020B0604020202020204" pitchFamily="34" charset="0"/>
              <a:buChar char="•"/>
            </a:pPr>
            <a:r>
              <a:rPr lang="en-US" sz="2000" b="1" dirty="0">
                <a:solidFill>
                  <a:schemeClr val="tx1">
                    <a:lumMod val="20000"/>
                    <a:lumOff val="80000"/>
                  </a:schemeClr>
                </a:solidFill>
                <a:latin typeface="Calibri Light" panose="020F0302020204030204" pitchFamily="34" charset="0"/>
              </a:rPr>
              <a:t>Data Gateway access to on premise data</a:t>
            </a:r>
          </a:p>
        </p:txBody>
      </p:sp>
      <p:sp>
        <p:nvSpPr>
          <p:cNvPr id="8" name="TextBox 7"/>
          <p:cNvSpPr txBox="1"/>
          <p:nvPr/>
        </p:nvSpPr>
        <p:spPr>
          <a:xfrm>
            <a:off x="5767754" y="1733903"/>
            <a:ext cx="3485660" cy="2431435"/>
          </a:xfrm>
          <a:prstGeom prst="rect">
            <a:avLst/>
          </a:prstGeom>
          <a:noFill/>
        </p:spPr>
        <p:txBody>
          <a:bodyPr wrap="square" rtlCol="0">
            <a:spAutoFit/>
          </a:bodyPr>
          <a:lstStyle/>
          <a:p>
            <a:r>
              <a:rPr lang="en-US" sz="2000" dirty="0">
                <a:solidFill>
                  <a:srgbClr val="E79C56"/>
                </a:solidFill>
                <a:latin typeface="+mj-lt"/>
              </a:rPr>
              <a:t>Data can be cached or refreshed after initial load into the experiment</a:t>
            </a:r>
          </a:p>
          <a:p>
            <a:endParaRPr lang="en-US" sz="2000" dirty="0">
              <a:solidFill>
                <a:srgbClr val="E79C56"/>
              </a:solidFill>
              <a:latin typeface="+mj-lt"/>
            </a:endParaRPr>
          </a:p>
          <a:p>
            <a:r>
              <a:rPr lang="en-US" sz="2000" dirty="0">
                <a:solidFill>
                  <a:srgbClr val="E79C56"/>
                </a:solidFill>
                <a:latin typeface="+mj-lt"/>
              </a:rPr>
              <a:t>Zip and </a:t>
            </a:r>
            <a:r>
              <a:rPr lang="en-US" sz="2000" dirty="0" err="1">
                <a:solidFill>
                  <a:srgbClr val="E79C56"/>
                </a:solidFill>
                <a:latin typeface="+mj-lt"/>
              </a:rPr>
              <a:t>Gzip</a:t>
            </a:r>
            <a:r>
              <a:rPr lang="en-US" sz="2000" dirty="0">
                <a:solidFill>
                  <a:srgbClr val="E79C56"/>
                </a:solidFill>
                <a:latin typeface="+mj-lt"/>
              </a:rPr>
              <a:t> supported for files</a:t>
            </a:r>
          </a:p>
          <a:p>
            <a:endParaRPr lang="en-US" sz="3200" b="1" dirty="0">
              <a:solidFill>
                <a:srgbClr val="54565A"/>
              </a:solidFill>
              <a:latin typeface="Helvetica"/>
              <a:cs typeface="Helvetica"/>
            </a:endParaRPr>
          </a:p>
        </p:txBody>
      </p:sp>
    </p:spTree>
    <p:extLst>
      <p:ext uri="{BB962C8B-B14F-4D97-AF65-F5344CB8AC3E}">
        <p14:creationId xmlns:p14="http://schemas.microsoft.com/office/powerpoint/2010/main" val="386553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2"/>
          </p:nvPr>
        </p:nvSpPr>
        <p:spPr>
          <a:xfrm>
            <a:off x="6800335" y="4618382"/>
            <a:ext cx="2133600" cy="273844"/>
          </a:xfrm>
        </p:spPr>
        <p:txBody>
          <a:bodyPr/>
          <a:lstStyle/>
          <a:p>
            <a:fld id="{3C2E9B05-F98A-A547-8F51-9A63F2DAF7ED}" type="slidenum">
              <a:rPr lang="en-US" smtClean="0"/>
              <a:pPr/>
              <a:t>12</a:t>
            </a:fld>
            <a:endParaRPr lang="en-US" dirty="0"/>
          </a:p>
        </p:txBody>
      </p:sp>
      <p:pic>
        <p:nvPicPr>
          <p:cNvPr id="3" name="Picture 2"/>
          <p:cNvPicPr>
            <a:picLocks noChangeAspect="1"/>
          </p:cNvPicPr>
          <p:nvPr/>
        </p:nvPicPr>
        <p:blipFill>
          <a:blip r:embed="rId3"/>
          <a:stretch>
            <a:fillRect/>
          </a:stretch>
        </p:blipFill>
        <p:spPr>
          <a:xfrm>
            <a:off x="1024326" y="10325"/>
            <a:ext cx="2482596" cy="5143500"/>
          </a:xfrm>
          <a:prstGeom prst="rect">
            <a:avLst/>
          </a:prstGeom>
        </p:spPr>
      </p:pic>
      <p:sp>
        <p:nvSpPr>
          <p:cNvPr id="7" name="TextBox 6"/>
          <p:cNvSpPr txBox="1"/>
          <p:nvPr/>
        </p:nvSpPr>
        <p:spPr>
          <a:xfrm>
            <a:off x="4732216" y="578337"/>
            <a:ext cx="4446954" cy="3785652"/>
          </a:xfrm>
          <a:prstGeom prst="rect">
            <a:avLst/>
          </a:prstGeom>
          <a:noFill/>
        </p:spPr>
        <p:txBody>
          <a:bodyPr wrap="square" rtlCol="0">
            <a:spAutoFit/>
          </a:bodyPr>
          <a:lstStyle/>
          <a:p>
            <a:r>
              <a:rPr lang="en-US" sz="2000" dirty="0">
                <a:solidFill>
                  <a:srgbClr val="54565A"/>
                </a:solidFill>
                <a:latin typeface="Helvetica"/>
                <a:cs typeface="Helvetica"/>
              </a:rPr>
              <a:t>Azure ML provides a large selection of modules to facilitate data cleansing, normalization, and factor engineering. </a:t>
            </a:r>
          </a:p>
          <a:p>
            <a:endParaRPr lang="en-US" sz="2000" dirty="0">
              <a:solidFill>
                <a:srgbClr val="54565A"/>
              </a:solidFill>
              <a:latin typeface="Helvetica"/>
              <a:cs typeface="Helvetica"/>
            </a:endParaRPr>
          </a:p>
          <a:p>
            <a:r>
              <a:rPr lang="en-US" sz="2000" dirty="0">
                <a:solidFill>
                  <a:srgbClr val="54565A"/>
                </a:solidFill>
                <a:latin typeface="Helvetica"/>
                <a:cs typeface="Helvetica"/>
              </a:rPr>
              <a:t>Both R and Python scripts can also be leveraged to take advantage of existing work or popular packaged libraries  </a:t>
            </a:r>
          </a:p>
          <a:p>
            <a:endParaRPr lang="en-US" sz="2000" dirty="0">
              <a:solidFill>
                <a:srgbClr val="54565A"/>
              </a:solidFill>
              <a:latin typeface="Helvetica"/>
              <a:cs typeface="Helvetica"/>
            </a:endParaRPr>
          </a:p>
          <a:p>
            <a:r>
              <a:rPr lang="en-US" sz="2000" dirty="0">
                <a:solidFill>
                  <a:srgbClr val="54565A"/>
                </a:solidFill>
                <a:latin typeface="Helvetica"/>
                <a:cs typeface="Helvetica"/>
              </a:rPr>
              <a:t>Specialized analytics models continue to be added</a:t>
            </a:r>
          </a:p>
        </p:txBody>
      </p:sp>
    </p:spTree>
    <p:extLst>
      <p:ext uri="{BB962C8B-B14F-4D97-AF65-F5344CB8AC3E}">
        <p14:creationId xmlns:p14="http://schemas.microsoft.com/office/powerpoint/2010/main" val="356508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2"/>
          </p:nvPr>
        </p:nvSpPr>
        <p:spPr/>
        <p:txBody>
          <a:bodyPr/>
          <a:lstStyle/>
          <a:p>
            <a:fld id="{3C2E9B05-F98A-A547-8F51-9A63F2DAF7ED}" type="slidenum">
              <a:rPr lang="en-US" smtClean="0"/>
              <a:pPr/>
              <a:t>13</a:t>
            </a:fld>
            <a:endParaRPr lang="en-US" dirty="0"/>
          </a:p>
        </p:txBody>
      </p:sp>
      <p:sp>
        <p:nvSpPr>
          <p:cNvPr id="5" name="Text Placeholder 4"/>
          <p:cNvSpPr>
            <a:spLocks noGrp="1"/>
          </p:cNvSpPr>
          <p:nvPr>
            <p:ph type="body" sz="quarter" idx="13"/>
          </p:nvPr>
        </p:nvSpPr>
        <p:spPr>
          <a:xfrm>
            <a:off x="5332490" y="415399"/>
            <a:ext cx="3467478" cy="3848783"/>
          </a:xfrm>
        </p:spPr>
        <p:txBody>
          <a:bodyPr>
            <a:normAutofit fontScale="85000" lnSpcReduction="20000"/>
          </a:bodyPr>
          <a:lstStyle/>
          <a:p>
            <a:pPr algn="l"/>
            <a:r>
              <a:rPr lang="en-US" dirty="0"/>
              <a:t>Visualize R and Python outputs without downloading all the data. </a:t>
            </a:r>
          </a:p>
          <a:p>
            <a:pPr algn="l"/>
            <a:endParaRPr lang="en-US" dirty="0"/>
          </a:p>
          <a:p>
            <a:pPr algn="l"/>
            <a:r>
              <a:rPr lang="en-US" dirty="0"/>
              <a:t>Here we used </a:t>
            </a:r>
            <a:r>
              <a:rPr lang="en-US" dirty="0" err="1"/>
              <a:t>ggplot</a:t>
            </a:r>
            <a:r>
              <a:rPr lang="en-US" dirty="0"/>
              <a:t> to compare unknown “Z” points with fares from known points. We see they would be outliers if assigned to Q or S, but fit well within what would be expected from C.</a:t>
            </a:r>
          </a:p>
        </p:txBody>
      </p:sp>
      <p:pic>
        <p:nvPicPr>
          <p:cNvPr id="6" name="Picture 5"/>
          <p:cNvPicPr>
            <a:picLocks noChangeAspect="1"/>
          </p:cNvPicPr>
          <p:nvPr/>
        </p:nvPicPr>
        <p:blipFill>
          <a:blip r:embed="rId2"/>
          <a:stretch>
            <a:fillRect/>
          </a:stretch>
        </p:blipFill>
        <p:spPr>
          <a:xfrm>
            <a:off x="0" y="0"/>
            <a:ext cx="4841642" cy="5143500"/>
          </a:xfrm>
          <a:prstGeom prst="rect">
            <a:avLst/>
          </a:prstGeom>
        </p:spPr>
      </p:pic>
    </p:spTree>
    <p:extLst>
      <p:ext uri="{BB962C8B-B14F-4D97-AF65-F5344CB8AC3E}">
        <p14:creationId xmlns:p14="http://schemas.microsoft.com/office/powerpoint/2010/main" val="35956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2"/>
          </p:nvPr>
        </p:nvSpPr>
        <p:spPr/>
        <p:txBody>
          <a:bodyPr/>
          <a:lstStyle/>
          <a:p>
            <a:fld id="{3C2E9B05-F98A-A547-8F51-9A63F2DAF7ED}" type="slidenum">
              <a:rPr lang="en-US" smtClean="0"/>
              <a:pPr/>
              <a:t>14</a:t>
            </a:fld>
            <a:endParaRPr lang="en-US" dirty="0"/>
          </a:p>
        </p:txBody>
      </p:sp>
      <p:sp>
        <p:nvSpPr>
          <p:cNvPr id="3" name="Text Placeholder 2"/>
          <p:cNvSpPr>
            <a:spLocks noGrp="1"/>
          </p:cNvSpPr>
          <p:nvPr>
            <p:ph type="body" sz="quarter" idx="13"/>
          </p:nvPr>
        </p:nvSpPr>
        <p:spPr>
          <a:xfrm>
            <a:off x="506897" y="101727"/>
            <a:ext cx="8116088" cy="592137"/>
          </a:xfrm>
        </p:spPr>
        <p:txBody>
          <a:bodyPr/>
          <a:lstStyle/>
          <a:p>
            <a:r>
              <a:rPr lang="en-US" dirty="0"/>
              <a:t>Data Visualizations</a:t>
            </a:r>
          </a:p>
        </p:txBody>
      </p:sp>
      <p:pic>
        <p:nvPicPr>
          <p:cNvPr id="4" name="Picture 3"/>
          <p:cNvPicPr>
            <a:picLocks noChangeAspect="1"/>
          </p:cNvPicPr>
          <p:nvPr/>
        </p:nvPicPr>
        <p:blipFill>
          <a:blip r:embed="rId2"/>
          <a:stretch>
            <a:fillRect/>
          </a:stretch>
        </p:blipFill>
        <p:spPr>
          <a:xfrm>
            <a:off x="46892" y="0"/>
            <a:ext cx="2557788" cy="5143500"/>
          </a:xfrm>
          <a:prstGeom prst="rect">
            <a:avLst/>
          </a:prstGeom>
        </p:spPr>
      </p:pic>
      <p:pic>
        <p:nvPicPr>
          <p:cNvPr id="5" name="Picture 4"/>
          <p:cNvPicPr>
            <a:picLocks noChangeAspect="1"/>
          </p:cNvPicPr>
          <p:nvPr/>
        </p:nvPicPr>
        <p:blipFill>
          <a:blip r:embed="rId3"/>
          <a:stretch>
            <a:fillRect/>
          </a:stretch>
        </p:blipFill>
        <p:spPr>
          <a:xfrm>
            <a:off x="6922943" y="0"/>
            <a:ext cx="2221057" cy="5143500"/>
          </a:xfrm>
          <a:prstGeom prst="rect">
            <a:avLst/>
          </a:prstGeom>
        </p:spPr>
      </p:pic>
      <p:pic>
        <p:nvPicPr>
          <p:cNvPr id="6" name="Picture 5"/>
          <p:cNvPicPr>
            <a:picLocks noChangeAspect="1"/>
          </p:cNvPicPr>
          <p:nvPr/>
        </p:nvPicPr>
        <p:blipFill>
          <a:blip r:embed="rId4"/>
          <a:stretch>
            <a:fillRect/>
          </a:stretch>
        </p:blipFill>
        <p:spPr>
          <a:xfrm>
            <a:off x="2731226" y="3295691"/>
            <a:ext cx="4007805" cy="1847809"/>
          </a:xfrm>
          <a:prstGeom prst="rect">
            <a:avLst/>
          </a:prstGeom>
        </p:spPr>
      </p:pic>
      <p:sp>
        <p:nvSpPr>
          <p:cNvPr id="7" name="TextBox 6"/>
          <p:cNvSpPr txBox="1"/>
          <p:nvPr/>
        </p:nvSpPr>
        <p:spPr>
          <a:xfrm>
            <a:off x="2864339" y="633045"/>
            <a:ext cx="3845169" cy="2585323"/>
          </a:xfrm>
          <a:prstGeom prst="rect">
            <a:avLst/>
          </a:prstGeom>
          <a:noFill/>
        </p:spPr>
        <p:txBody>
          <a:bodyPr wrap="square" rtlCol="0">
            <a:spAutoFit/>
          </a:bodyPr>
          <a:lstStyle/>
          <a:p>
            <a:r>
              <a:rPr lang="en-US" b="1" dirty="0">
                <a:solidFill>
                  <a:schemeClr val="accent6"/>
                </a:solidFill>
                <a:latin typeface="Helvetica"/>
                <a:cs typeface="Helvetica"/>
              </a:rPr>
              <a:t>You can get an overview of the data and some of the relationships. </a:t>
            </a:r>
          </a:p>
          <a:p>
            <a:r>
              <a:rPr lang="en-US" b="1" dirty="0">
                <a:solidFill>
                  <a:schemeClr val="accent6"/>
                </a:solidFill>
                <a:latin typeface="Helvetica"/>
                <a:cs typeface="Helvetica"/>
              </a:rPr>
              <a:t>Below we see more perished than survived. Men outnumbered women ~ 2:1</a:t>
            </a:r>
          </a:p>
          <a:p>
            <a:r>
              <a:rPr lang="en-US" b="1" dirty="0">
                <a:solidFill>
                  <a:schemeClr val="accent6"/>
                </a:solidFill>
                <a:latin typeface="Helvetica"/>
                <a:cs typeface="Helvetica"/>
              </a:rPr>
              <a:t>Survival for men and 3</a:t>
            </a:r>
            <a:r>
              <a:rPr lang="en-US" b="1" baseline="30000" dirty="0">
                <a:solidFill>
                  <a:schemeClr val="accent6"/>
                </a:solidFill>
                <a:latin typeface="Helvetica"/>
                <a:cs typeface="Helvetica"/>
              </a:rPr>
              <a:t>rd</a:t>
            </a:r>
            <a:r>
              <a:rPr lang="en-US" b="1" dirty="0">
                <a:solidFill>
                  <a:schemeClr val="accent6"/>
                </a:solidFill>
                <a:latin typeface="Helvetica"/>
                <a:cs typeface="Helvetica"/>
              </a:rPr>
              <a:t> class passengers was less likely than for women or 1</a:t>
            </a:r>
            <a:r>
              <a:rPr lang="en-US" b="1" baseline="30000" dirty="0">
                <a:solidFill>
                  <a:schemeClr val="accent6"/>
                </a:solidFill>
                <a:latin typeface="Helvetica"/>
                <a:cs typeface="Helvetica"/>
              </a:rPr>
              <a:t>st</a:t>
            </a:r>
            <a:r>
              <a:rPr lang="en-US" b="1" dirty="0">
                <a:solidFill>
                  <a:schemeClr val="accent6"/>
                </a:solidFill>
                <a:latin typeface="Helvetica"/>
                <a:cs typeface="Helvetica"/>
              </a:rPr>
              <a:t> and 2</a:t>
            </a:r>
            <a:r>
              <a:rPr lang="en-US" b="1" baseline="30000" dirty="0">
                <a:solidFill>
                  <a:schemeClr val="accent6"/>
                </a:solidFill>
                <a:latin typeface="Helvetica"/>
                <a:cs typeface="Helvetica"/>
              </a:rPr>
              <a:t>nd</a:t>
            </a:r>
            <a:r>
              <a:rPr lang="en-US" b="1" dirty="0">
                <a:solidFill>
                  <a:schemeClr val="accent6"/>
                </a:solidFill>
                <a:latin typeface="Helvetica"/>
                <a:cs typeface="Helvetica"/>
              </a:rPr>
              <a:t> class.</a:t>
            </a:r>
          </a:p>
        </p:txBody>
      </p:sp>
    </p:spTree>
    <p:extLst>
      <p:ext uri="{BB962C8B-B14F-4D97-AF65-F5344CB8AC3E}">
        <p14:creationId xmlns:p14="http://schemas.microsoft.com/office/powerpoint/2010/main" val="336747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Finished data cleansing?</a:t>
            </a:r>
          </a:p>
        </p:txBody>
      </p:sp>
      <p:sp>
        <p:nvSpPr>
          <p:cNvPr id="5" name="Text Placeholder 4"/>
          <p:cNvSpPr>
            <a:spLocks noGrp="1"/>
          </p:cNvSpPr>
          <p:nvPr>
            <p:ph type="body" sz="quarter" idx="14"/>
          </p:nvPr>
        </p:nvSpPr>
        <p:spPr/>
        <p:txBody>
          <a:bodyPr/>
          <a:lstStyle/>
          <a:p>
            <a:r>
              <a:rPr lang="en-US" dirty="0"/>
              <a:t>Time to create a model</a:t>
            </a:r>
          </a:p>
        </p:txBody>
      </p:sp>
      <p:sp>
        <p:nvSpPr>
          <p:cNvPr id="2" name="Slide Number Placeholder 1"/>
          <p:cNvSpPr>
            <a:spLocks noGrp="1"/>
          </p:cNvSpPr>
          <p:nvPr>
            <p:ph type="sldNum" sz="quarter" idx="4294967295"/>
          </p:nvPr>
        </p:nvSpPr>
        <p:spPr>
          <a:xfrm>
            <a:off x="7010400" y="4611688"/>
            <a:ext cx="2133600" cy="273050"/>
          </a:xfrm>
        </p:spPr>
        <p:txBody>
          <a:bodyPr/>
          <a:lstStyle/>
          <a:p>
            <a:fld id="{3C2E9B05-F98A-A547-8F51-9A63F2DAF7ED}" type="slidenum">
              <a:rPr lang="en-US" smtClean="0"/>
              <a:pPr/>
              <a:t>15</a:t>
            </a:fld>
            <a:endParaRPr lang="en-US" dirty="0"/>
          </a:p>
        </p:txBody>
      </p:sp>
    </p:spTree>
    <p:extLst>
      <p:ext uri="{BB962C8B-B14F-4D97-AF65-F5344CB8AC3E}">
        <p14:creationId xmlns:p14="http://schemas.microsoft.com/office/powerpoint/2010/main" val="1165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2"/>
          </p:nvPr>
        </p:nvSpPr>
        <p:spPr>
          <a:xfrm>
            <a:off x="6800335" y="4618382"/>
            <a:ext cx="2133600" cy="273844"/>
          </a:xfrm>
        </p:spPr>
        <p:txBody>
          <a:bodyPr/>
          <a:lstStyle/>
          <a:p>
            <a:fld id="{3C2E9B05-F98A-A547-8F51-9A63F2DAF7ED}" type="slidenum">
              <a:rPr lang="en-US" smtClean="0"/>
              <a:pPr/>
              <a:t>16</a:t>
            </a:fld>
            <a:endParaRPr lang="en-US" dirty="0"/>
          </a:p>
        </p:txBody>
      </p:sp>
      <p:sp>
        <p:nvSpPr>
          <p:cNvPr id="7" name="TextBox 6"/>
          <p:cNvSpPr txBox="1"/>
          <p:nvPr/>
        </p:nvSpPr>
        <p:spPr>
          <a:xfrm>
            <a:off x="4697046" y="125492"/>
            <a:ext cx="4446954" cy="2246769"/>
          </a:xfrm>
          <a:prstGeom prst="rect">
            <a:avLst/>
          </a:prstGeom>
          <a:noFill/>
        </p:spPr>
        <p:txBody>
          <a:bodyPr wrap="square" rtlCol="0">
            <a:spAutoFit/>
          </a:bodyPr>
          <a:lstStyle/>
          <a:p>
            <a:r>
              <a:rPr lang="en-US" sz="2000" dirty="0">
                <a:solidFill>
                  <a:srgbClr val="54565A"/>
                </a:solidFill>
                <a:latin typeface="Helvetica"/>
                <a:cs typeface="Helvetica"/>
              </a:rPr>
              <a:t>Multiple Machine Learning models come baked in, to include Anomaly Detection, Clustering and Regression. Fourteen different Classification models are ready out of the box. R and Python models can be added as well.</a:t>
            </a:r>
          </a:p>
        </p:txBody>
      </p:sp>
      <p:pic>
        <p:nvPicPr>
          <p:cNvPr id="2" name="Picture 1"/>
          <p:cNvPicPr>
            <a:picLocks noChangeAspect="1"/>
          </p:cNvPicPr>
          <p:nvPr/>
        </p:nvPicPr>
        <p:blipFill>
          <a:blip r:embed="rId2"/>
          <a:stretch>
            <a:fillRect/>
          </a:stretch>
        </p:blipFill>
        <p:spPr>
          <a:xfrm>
            <a:off x="1048107" y="0"/>
            <a:ext cx="2240656" cy="5143500"/>
          </a:xfrm>
          <a:prstGeom prst="rect">
            <a:avLst/>
          </a:prstGeom>
        </p:spPr>
      </p:pic>
      <p:sp>
        <p:nvSpPr>
          <p:cNvPr id="5" name="TextBox 4"/>
          <p:cNvSpPr txBox="1"/>
          <p:nvPr/>
        </p:nvSpPr>
        <p:spPr>
          <a:xfrm>
            <a:off x="4984429" y="2979957"/>
            <a:ext cx="2390414" cy="1477328"/>
          </a:xfrm>
          <a:prstGeom prst="rect">
            <a:avLst/>
          </a:prstGeom>
          <a:noFill/>
        </p:spPr>
        <p:txBody>
          <a:bodyPr wrap="square" rtlCol="0">
            <a:spAutoFit/>
          </a:bodyPr>
          <a:lstStyle/>
          <a:p>
            <a:r>
              <a:rPr lang="en-US" dirty="0">
                <a:solidFill>
                  <a:srgbClr val="54565A"/>
                </a:solidFill>
                <a:latin typeface="Helvetica"/>
                <a:cs typeface="Helvetica"/>
              </a:rPr>
              <a:t>Models allow for easy parameter setting and random seeds can be set for repeatability</a:t>
            </a:r>
          </a:p>
        </p:txBody>
      </p:sp>
      <p:pic>
        <p:nvPicPr>
          <p:cNvPr id="6" name="Picture 5"/>
          <p:cNvPicPr>
            <a:picLocks noChangeAspect="1"/>
          </p:cNvPicPr>
          <p:nvPr/>
        </p:nvPicPr>
        <p:blipFill>
          <a:blip r:embed="rId3"/>
          <a:stretch>
            <a:fillRect/>
          </a:stretch>
        </p:blipFill>
        <p:spPr>
          <a:xfrm>
            <a:off x="7446449" y="2023598"/>
            <a:ext cx="1338562" cy="2487386"/>
          </a:xfrm>
          <a:prstGeom prst="rect">
            <a:avLst/>
          </a:prstGeom>
        </p:spPr>
      </p:pic>
    </p:spTree>
    <p:extLst>
      <p:ext uri="{BB962C8B-B14F-4D97-AF65-F5344CB8AC3E}">
        <p14:creationId xmlns:p14="http://schemas.microsoft.com/office/powerpoint/2010/main" val="2995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452751" y="2356822"/>
            <a:ext cx="3464826" cy="1065645"/>
          </a:xfrm>
        </p:spPr>
        <p:txBody>
          <a:bodyPr>
            <a:normAutofit/>
          </a:bodyPr>
          <a:lstStyle/>
          <a:p>
            <a:r>
              <a:rPr lang="en-US" dirty="0"/>
              <a:t>Automated Testing and Tuning</a:t>
            </a:r>
          </a:p>
        </p:txBody>
      </p:sp>
      <p:sp>
        <p:nvSpPr>
          <p:cNvPr id="6" name="Text Placeholder 5"/>
          <p:cNvSpPr>
            <a:spLocks noGrp="1"/>
          </p:cNvSpPr>
          <p:nvPr>
            <p:ph type="body" sz="quarter" idx="14"/>
          </p:nvPr>
        </p:nvSpPr>
        <p:spPr>
          <a:xfrm>
            <a:off x="5404854" y="3602022"/>
            <a:ext cx="3560620" cy="1282715"/>
          </a:xfrm>
        </p:spPr>
        <p:txBody>
          <a:bodyPr>
            <a:normAutofit fontScale="92500"/>
          </a:bodyPr>
          <a:lstStyle/>
          <a:p>
            <a:r>
              <a:rPr lang="en-US" dirty="0">
                <a:solidFill>
                  <a:schemeClr val="tx1">
                    <a:lumMod val="75000"/>
                  </a:schemeClr>
                </a:solidFill>
              </a:rPr>
              <a:t>Tune Parameters using grids or random sweeps across designated parameter value ranges to quickly improve model performance </a:t>
            </a:r>
          </a:p>
        </p:txBody>
      </p:sp>
      <p:sp>
        <p:nvSpPr>
          <p:cNvPr id="4" name="Slide Number Placeholder 3"/>
          <p:cNvSpPr>
            <a:spLocks noGrp="1"/>
          </p:cNvSpPr>
          <p:nvPr>
            <p:ph type="sldNum" sz="quarter" idx="4294967295"/>
          </p:nvPr>
        </p:nvSpPr>
        <p:spPr>
          <a:xfrm>
            <a:off x="7010400" y="4611688"/>
            <a:ext cx="2133600" cy="273050"/>
          </a:xfrm>
        </p:spPr>
        <p:txBody>
          <a:bodyPr/>
          <a:lstStyle/>
          <a:p>
            <a:fld id="{3C2E9B05-F98A-A547-8F51-9A63F2DAF7ED}" type="slidenum">
              <a:rPr lang="en-US" smtClean="0"/>
              <a:pPr/>
              <a:t>17</a:t>
            </a:fld>
            <a:endParaRPr lang="en-US" dirty="0"/>
          </a:p>
        </p:txBody>
      </p:sp>
      <p:pic>
        <p:nvPicPr>
          <p:cNvPr id="2" name="Picture 1"/>
          <p:cNvPicPr>
            <a:picLocks noChangeAspect="1"/>
          </p:cNvPicPr>
          <p:nvPr/>
        </p:nvPicPr>
        <p:blipFill>
          <a:blip r:embed="rId2"/>
          <a:stretch>
            <a:fillRect/>
          </a:stretch>
        </p:blipFill>
        <p:spPr>
          <a:xfrm>
            <a:off x="0" y="0"/>
            <a:ext cx="4097364" cy="5143500"/>
          </a:xfrm>
          <a:prstGeom prst="rect">
            <a:avLst/>
          </a:prstGeom>
        </p:spPr>
      </p:pic>
      <p:sp>
        <p:nvSpPr>
          <p:cNvPr id="3" name="Oval 2"/>
          <p:cNvSpPr/>
          <p:nvPr/>
        </p:nvSpPr>
        <p:spPr>
          <a:xfrm rot="2982224">
            <a:off x="-90534" y="1302441"/>
            <a:ext cx="2716039" cy="2299581"/>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26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14140" y="665894"/>
            <a:ext cx="3287071" cy="508520"/>
          </a:xfrm>
        </p:spPr>
        <p:txBody>
          <a:bodyPr>
            <a:normAutofit fontScale="92500"/>
          </a:bodyPr>
          <a:lstStyle/>
          <a:p>
            <a:r>
              <a:rPr lang="en-US" dirty="0"/>
              <a:t>Tuning Parameters</a:t>
            </a:r>
          </a:p>
        </p:txBody>
      </p:sp>
      <p:sp>
        <p:nvSpPr>
          <p:cNvPr id="3" name="Text Placeholder 2"/>
          <p:cNvSpPr>
            <a:spLocks noGrp="1"/>
          </p:cNvSpPr>
          <p:nvPr>
            <p:ph type="body" sz="quarter" idx="14"/>
          </p:nvPr>
        </p:nvSpPr>
        <p:spPr>
          <a:xfrm>
            <a:off x="3014140" y="1635409"/>
            <a:ext cx="2943040" cy="2882270"/>
          </a:xfrm>
        </p:spPr>
        <p:txBody>
          <a:bodyPr>
            <a:normAutofit lnSpcReduction="10000"/>
          </a:bodyPr>
          <a:lstStyle/>
          <a:p>
            <a:r>
              <a:rPr lang="en-US" dirty="0"/>
              <a:t>Set the value ranges for your model parameters</a:t>
            </a:r>
          </a:p>
          <a:p>
            <a:endParaRPr lang="en-US" dirty="0"/>
          </a:p>
          <a:p>
            <a:r>
              <a:rPr lang="en-US" dirty="0"/>
              <a:t>Use Random sweeps, random grid, or test the entire grid of selected values to identify best performance for the selected metric and measure</a:t>
            </a:r>
          </a:p>
        </p:txBody>
      </p:sp>
      <p:pic>
        <p:nvPicPr>
          <p:cNvPr id="4" name="Picture 3"/>
          <p:cNvPicPr>
            <a:picLocks noChangeAspect="1"/>
          </p:cNvPicPr>
          <p:nvPr/>
        </p:nvPicPr>
        <p:blipFill>
          <a:blip r:embed="rId3"/>
          <a:stretch>
            <a:fillRect/>
          </a:stretch>
        </p:blipFill>
        <p:spPr>
          <a:xfrm>
            <a:off x="6664351" y="0"/>
            <a:ext cx="2479649" cy="5143500"/>
          </a:xfrm>
          <a:prstGeom prst="rect">
            <a:avLst/>
          </a:prstGeom>
        </p:spPr>
      </p:pic>
      <p:pic>
        <p:nvPicPr>
          <p:cNvPr id="5" name="Picture 4"/>
          <p:cNvPicPr>
            <a:picLocks noChangeAspect="1"/>
          </p:cNvPicPr>
          <p:nvPr/>
        </p:nvPicPr>
        <p:blipFill>
          <a:blip r:embed="rId4"/>
          <a:stretch>
            <a:fillRect/>
          </a:stretch>
        </p:blipFill>
        <p:spPr>
          <a:xfrm>
            <a:off x="0" y="0"/>
            <a:ext cx="2341576" cy="5143500"/>
          </a:xfrm>
          <a:prstGeom prst="rect">
            <a:avLst/>
          </a:prstGeom>
        </p:spPr>
      </p:pic>
    </p:spTree>
    <p:extLst>
      <p:ext uri="{BB962C8B-B14F-4D97-AF65-F5344CB8AC3E}">
        <p14:creationId xmlns:p14="http://schemas.microsoft.com/office/powerpoint/2010/main" val="257791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endParaRPr lang="en-US"/>
          </a:p>
        </p:txBody>
      </p:sp>
      <p:sp>
        <p:nvSpPr>
          <p:cNvPr id="3" name="Text Placeholder 2"/>
          <p:cNvSpPr>
            <a:spLocks noGrp="1"/>
          </p:cNvSpPr>
          <p:nvPr>
            <p:ph type="body" sz="quarter" idx="14"/>
          </p:nvPr>
        </p:nvSpPr>
        <p:spPr/>
        <p:txBody>
          <a:bodyPr/>
          <a:lstStyle/>
          <a:p>
            <a:endParaRPr lang="en-US"/>
          </a:p>
        </p:txBody>
      </p:sp>
      <p:pic>
        <p:nvPicPr>
          <p:cNvPr id="4" name="Picture 3"/>
          <p:cNvPicPr>
            <a:picLocks noChangeAspect="1"/>
          </p:cNvPicPr>
          <p:nvPr/>
        </p:nvPicPr>
        <p:blipFill>
          <a:blip r:embed="rId2"/>
          <a:stretch>
            <a:fillRect/>
          </a:stretch>
        </p:blipFill>
        <p:spPr>
          <a:xfrm>
            <a:off x="0" y="270031"/>
            <a:ext cx="9144000" cy="4603438"/>
          </a:xfrm>
          <a:prstGeom prst="rect">
            <a:avLst/>
          </a:prstGeom>
        </p:spPr>
      </p:pic>
      <p:sp>
        <p:nvSpPr>
          <p:cNvPr id="5" name="TextBox 4"/>
          <p:cNvSpPr txBox="1"/>
          <p:nvPr/>
        </p:nvSpPr>
        <p:spPr>
          <a:xfrm>
            <a:off x="5493168" y="563418"/>
            <a:ext cx="3346033" cy="707886"/>
          </a:xfrm>
          <a:prstGeom prst="rect">
            <a:avLst/>
          </a:prstGeom>
          <a:noFill/>
        </p:spPr>
        <p:txBody>
          <a:bodyPr wrap="square" rtlCol="0">
            <a:spAutoFit/>
          </a:bodyPr>
          <a:lstStyle/>
          <a:p>
            <a:r>
              <a:rPr lang="en-US" sz="2000" b="1" dirty="0">
                <a:solidFill>
                  <a:schemeClr val="tx2"/>
                </a:solidFill>
                <a:latin typeface="Helvetica"/>
                <a:cs typeface="Helvetica"/>
              </a:rPr>
              <a:t>Results are ranked by the selected metric</a:t>
            </a:r>
          </a:p>
        </p:txBody>
      </p:sp>
    </p:spTree>
    <p:extLst>
      <p:ext uri="{BB962C8B-B14F-4D97-AF65-F5344CB8AC3E}">
        <p14:creationId xmlns:p14="http://schemas.microsoft.com/office/powerpoint/2010/main" val="302703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FA7DA5-05D1-48C5-B2A6-9EC1676D248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5735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452751" y="2356822"/>
            <a:ext cx="3464826" cy="1065645"/>
          </a:xfrm>
        </p:spPr>
        <p:txBody>
          <a:bodyPr>
            <a:normAutofit/>
          </a:bodyPr>
          <a:lstStyle/>
          <a:p>
            <a:r>
              <a:rPr lang="en-US" dirty="0"/>
              <a:t>Automated Testing and Tuning</a:t>
            </a:r>
          </a:p>
        </p:txBody>
      </p:sp>
      <p:sp>
        <p:nvSpPr>
          <p:cNvPr id="6" name="Text Placeholder 5"/>
          <p:cNvSpPr>
            <a:spLocks noGrp="1"/>
          </p:cNvSpPr>
          <p:nvPr>
            <p:ph type="body" sz="quarter" idx="14"/>
          </p:nvPr>
        </p:nvSpPr>
        <p:spPr>
          <a:xfrm>
            <a:off x="5404854" y="3602022"/>
            <a:ext cx="3560620" cy="1282715"/>
          </a:xfrm>
        </p:spPr>
        <p:txBody>
          <a:bodyPr>
            <a:normAutofit fontScale="92500" lnSpcReduction="20000"/>
          </a:bodyPr>
          <a:lstStyle/>
          <a:p>
            <a:r>
              <a:rPr lang="en-US" dirty="0">
                <a:solidFill>
                  <a:schemeClr val="tx1">
                    <a:lumMod val="75000"/>
                  </a:schemeClr>
                </a:solidFill>
              </a:rPr>
              <a:t>Cross Validate to guard against overfitting </a:t>
            </a:r>
          </a:p>
          <a:p>
            <a:r>
              <a:rPr lang="en-US" dirty="0">
                <a:solidFill>
                  <a:schemeClr val="tx1">
                    <a:lumMod val="75000"/>
                  </a:schemeClr>
                </a:solidFill>
              </a:rPr>
              <a:t>Permutation Feature Importance to help intelligently simplify models while improving results</a:t>
            </a:r>
          </a:p>
        </p:txBody>
      </p:sp>
      <p:sp>
        <p:nvSpPr>
          <p:cNvPr id="4" name="Slide Number Placeholder 3"/>
          <p:cNvSpPr>
            <a:spLocks noGrp="1"/>
          </p:cNvSpPr>
          <p:nvPr>
            <p:ph type="sldNum" sz="quarter" idx="4294967295"/>
          </p:nvPr>
        </p:nvSpPr>
        <p:spPr>
          <a:xfrm>
            <a:off x="7010400" y="4611688"/>
            <a:ext cx="2133600" cy="273050"/>
          </a:xfrm>
        </p:spPr>
        <p:txBody>
          <a:bodyPr/>
          <a:lstStyle/>
          <a:p>
            <a:fld id="{3C2E9B05-F98A-A547-8F51-9A63F2DAF7ED}"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0" y="0"/>
            <a:ext cx="4464532" cy="5143500"/>
          </a:xfrm>
          <a:prstGeom prst="rect">
            <a:avLst/>
          </a:prstGeom>
        </p:spPr>
      </p:pic>
      <p:sp>
        <p:nvSpPr>
          <p:cNvPr id="8" name="Oval 7"/>
          <p:cNvSpPr/>
          <p:nvPr/>
        </p:nvSpPr>
        <p:spPr>
          <a:xfrm>
            <a:off x="2073244" y="1400591"/>
            <a:ext cx="2227152" cy="2842788"/>
          </a:xfrm>
          <a:prstGeom prst="ellipse">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52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cxnSp>
        <p:nvCxnSpPr>
          <p:cNvPr id="8" name="Straight Connector 7"/>
          <p:cNvCxnSpPr>
            <a:cxnSpLocks/>
          </p:cNvCxnSpPr>
          <p:nvPr/>
        </p:nvCxnSpPr>
        <p:spPr>
          <a:xfrm flipV="1">
            <a:off x="0" y="3177766"/>
            <a:ext cx="5781856" cy="3791"/>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984340" y="434643"/>
            <a:ext cx="2901105" cy="2862322"/>
          </a:xfrm>
          <a:prstGeom prst="rect">
            <a:avLst/>
          </a:prstGeom>
          <a:noFill/>
        </p:spPr>
        <p:txBody>
          <a:bodyPr wrap="square" rtlCol="0">
            <a:spAutoFit/>
          </a:bodyPr>
          <a:lstStyle/>
          <a:p>
            <a:r>
              <a:rPr lang="en-US" b="1" dirty="0">
                <a:solidFill>
                  <a:schemeClr val="bg2"/>
                </a:solidFill>
                <a:latin typeface="Helvetica"/>
                <a:cs typeface="Helvetica"/>
              </a:rPr>
              <a:t>Compare mean and standard deviation of each metric across 10 folds to measure metric variance across data subsets </a:t>
            </a:r>
          </a:p>
          <a:p>
            <a:endParaRPr lang="en-US" b="1" dirty="0">
              <a:solidFill>
                <a:schemeClr val="bg2"/>
              </a:solidFill>
              <a:latin typeface="Helvetica"/>
              <a:cs typeface="Helvetica"/>
            </a:endParaRPr>
          </a:p>
          <a:p>
            <a:r>
              <a:rPr lang="en-US" b="1" dirty="0">
                <a:solidFill>
                  <a:schemeClr val="bg2"/>
                </a:solidFill>
                <a:latin typeface="Helvetica"/>
                <a:cs typeface="Helvetica"/>
              </a:rPr>
              <a:t>Gain confidence that the model is not overfitted to the training subset.</a:t>
            </a:r>
          </a:p>
        </p:txBody>
      </p:sp>
      <p:pic>
        <p:nvPicPr>
          <p:cNvPr id="10" name="Picture 9"/>
          <p:cNvPicPr>
            <a:picLocks noChangeAspect="1"/>
          </p:cNvPicPr>
          <p:nvPr/>
        </p:nvPicPr>
        <p:blipFill>
          <a:blip r:embed="rId3"/>
          <a:stretch>
            <a:fillRect/>
          </a:stretch>
        </p:blipFill>
        <p:spPr>
          <a:xfrm>
            <a:off x="0" y="0"/>
            <a:ext cx="5767057" cy="3112185"/>
          </a:xfrm>
          <a:prstGeom prst="rect">
            <a:avLst/>
          </a:prstGeom>
        </p:spPr>
      </p:pic>
      <p:pic>
        <p:nvPicPr>
          <p:cNvPr id="11" name="Picture 10"/>
          <p:cNvPicPr>
            <a:picLocks noChangeAspect="1"/>
          </p:cNvPicPr>
          <p:nvPr/>
        </p:nvPicPr>
        <p:blipFill>
          <a:blip r:embed="rId4"/>
          <a:stretch>
            <a:fillRect/>
          </a:stretch>
        </p:blipFill>
        <p:spPr>
          <a:xfrm>
            <a:off x="0" y="3259248"/>
            <a:ext cx="5781856" cy="1884252"/>
          </a:xfrm>
          <a:prstGeom prst="rect">
            <a:avLst/>
          </a:prstGeom>
        </p:spPr>
      </p:pic>
    </p:spTree>
    <p:extLst>
      <p:ext uri="{BB962C8B-B14F-4D97-AF65-F5344CB8AC3E}">
        <p14:creationId xmlns:p14="http://schemas.microsoft.com/office/powerpoint/2010/main" val="71713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2"/>
          </p:nvPr>
        </p:nvSpPr>
        <p:spPr/>
        <p:txBody>
          <a:bodyPr/>
          <a:lstStyle/>
          <a:p>
            <a:fld id="{3C2E9B05-F98A-A547-8F51-9A63F2DAF7ED}" type="slidenum">
              <a:rPr lang="en-US" smtClean="0"/>
              <a:pPr/>
              <a:t>22</a:t>
            </a:fld>
            <a:endParaRPr lang="en-US" dirty="0"/>
          </a:p>
        </p:txBody>
      </p:sp>
      <p:sp>
        <p:nvSpPr>
          <p:cNvPr id="3" name="Text Placeholder 2"/>
          <p:cNvSpPr>
            <a:spLocks noGrp="1"/>
          </p:cNvSpPr>
          <p:nvPr>
            <p:ph type="body" sz="quarter" idx="13"/>
          </p:nvPr>
        </p:nvSpPr>
        <p:spPr>
          <a:xfrm>
            <a:off x="6243782" y="415399"/>
            <a:ext cx="2383110" cy="3408456"/>
          </a:xfrm>
        </p:spPr>
        <p:txBody>
          <a:bodyPr/>
          <a:lstStyle/>
          <a:p>
            <a:pPr algn="l"/>
            <a:r>
              <a:rPr lang="en-US" dirty="0"/>
              <a:t>Visualizations make it easy to identify which features are candidates to be trimmed</a:t>
            </a:r>
          </a:p>
        </p:txBody>
      </p:sp>
      <p:pic>
        <p:nvPicPr>
          <p:cNvPr id="4" name="Picture 3"/>
          <p:cNvPicPr>
            <a:picLocks noChangeAspect="1"/>
          </p:cNvPicPr>
          <p:nvPr/>
        </p:nvPicPr>
        <p:blipFill>
          <a:blip r:embed="rId2"/>
          <a:stretch>
            <a:fillRect/>
          </a:stretch>
        </p:blipFill>
        <p:spPr>
          <a:xfrm>
            <a:off x="0" y="0"/>
            <a:ext cx="5794099" cy="5143500"/>
          </a:xfrm>
          <a:prstGeom prst="rect">
            <a:avLst/>
          </a:prstGeom>
        </p:spPr>
      </p:pic>
    </p:spTree>
    <p:extLst>
      <p:ext uri="{BB962C8B-B14F-4D97-AF65-F5344CB8AC3E}">
        <p14:creationId xmlns:p14="http://schemas.microsoft.com/office/powerpoint/2010/main" val="308576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2"/>
          </p:nvPr>
        </p:nvSpPr>
        <p:spPr/>
        <p:txBody>
          <a:bodyPr/>
          <a:lstStyle/>
          <a:p>
            <a:fld id="{3C2E9B05-F98A-A547-8F51-9A63F2DAF7ED}" type="slidenum">
              <a:rPr lang="en-US" smtClean="0"/>
              <a:pPr/>
              <a:t>23</a:t>
            </a:fld>
            <a:endParaRPr lang="en-US" dirty="0"/>
          </a:p>
        </p:txBody>
      </p:sp>
      <p:sp>
        <p:nvSpPr>
          <p:cNvPr id="3" name="Text Placeholder 2"/>
          <p:cNvSpPr>
            <a:spLocks noGrp="1"/>
          </p:cNvSpPr>
          <p:nvPr>
            <p:ph type="body" sz="quarter" idx="13"/>
          </p:nvPr>
        </p:nvSpPr>
        <p:spPr>
          <a:xfrm>
            <a:off x="456096" y="0"/>
            <a:ext cx="3185873" cy="592137"/>
          </a:xfrm>
        </p:spPr>
        <p:txBody>
          <a:bodyPr/>
          <a:lstStyle/>
          <a:p>
            <a:r>
              <a:rPr lang="en-US" dirty="0"/>
              <a:t>Compare Models</a:t>
            </a:r>
          </a:p>
        </p:txBody>
      </p:sp>
      <p:pic>
        <p:nvPicPr>
          <p:cNvPr id="4" name="Picture 3"/>
          <p:cNvPicPr>
            <a:picLocks noChangeAspect="1"/>
          </p:cNvPicPr>
          <p:nvPr/>
        </p:nvPicPr>
        <p:blipFill>
          <a:blip r:embed="rId3"/>
          <a:stretch>
            <a:fillRect/>
          </a:stretch>
        </p:blipFill>
        <p:spPr>
          <a:xfrm>
            <a:off x="4216500" y="0"/>
            <a:ext cx="4927500" cy="5143500"/>
          </a:xfrm>
          <a:prstGeom prst="rect">
            <a:avLst/>
          </a:prstGeom>
        </p:spPr>
      </p:pic>
      <p:sp>
        <p:nvSpPr>
          <p:cNvPr id="5" name="Text Placeholder 2"/>
          <p:cNvSpPr txBox="1">
            <a:spLocks/>
          </p:cNvSpPr>
          <p:nvPr/>
        </p:nvSpPr>
        <p:spPr>
          <a:xfrm>
            <a:off x="0" y="636952"/>
            <a:ext cx="4177323" cy="44664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b="1" kern="1200">
                <a:solidFill>
                  <a:schemeClr val="bg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400" b="1" kern="1200">
                <a:solidFill>
                  <a:srgbClr val="696969"/>
                </a:solidFill>
                <a:latin typeface="Helvetica"/>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800" dirty="0"/>
              <a:t>This is an example of a binary classification problem.</a:t>
            </a:r>
          </a:p>
          <a:p>
            <a:pPr algn="l"/>
            <a:endParaRPr lang="en-US" sz="1800" dirty="0"/>
          </a:p>
          <a:p>
            <a:pPr algn="l"/>
            <a:r>
              <a:rPr lang="en-US" sz="1800" dirty="0"/>
              <a:t>These two models are actually quite similar in performance. Clicking on the blue and red buttons changes which models stats appear – while both are graphed together.</a:t>
            </a:r>
          </a:p>
          <a:p>
            <a:pPr algn="l"/>
            <a:endParaRPr lang="en-US" sz="1800" dirty="0"/>
          </a:p>
          <a:p>
            <a:pPr algn="l"/>
            <a:r>
              <a:rPr lang="en-US" sz="1800" dirty="0"/>
              <a:t>Key metrics for the type of problem being assessed are displayed. In this case Accuracy, Precision, Recall, F1 Score and the Area Under </a:t>
            </a:r>
            <a:r>
              <a:rPr lang="en-US" sz="1800"/>
              <a:t>the Curve.</a:t>
            </a:r>
            <a:endParaRPr lang="en-US" sz="1800" dirty="0"/>
          </a:p>
        </p:txBody>
      </p:sp>
    </p:spTree>
    <p:extLst>
      <p:ext uri="{BB962C8B-B14F-4D97-AF65-F5344CB8AC3E}">
        <p14:creationId xmlns:p14="http://schemas.microsoft.com/office/powerpoint/2010/main" val="346686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FFFF00"/>
                </a:solidFill>
              </a:rPr>
              <a:t>Integrate results into applications</a:t>
            </a:r>
          </a:p>
        </p:txBody>
      </p:sp>
      <p:sp>
        <p:nvSpPr>
          <p:cNvPr id="3" name="TextBox 2"/>
          <p:cNvSpPr txBox="1"/>
          <p:nvPr/>
        </p:nvSpPr>
        <p:spPr>
          <a:xfrm>
            <a:off x="755511" y="144025"/>
            <a:ext cx="7890547"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Helvetica"/>
                <a:cs typeface="Helvetica"/>
              </a:rPr>
              <a:t>Training experiments build and tune the model</a:t>
            </a:r>
          </a:p>
          <a:p>
            <a:pPr marL="457200" indent="-457200">
              <a:buFont typeface="Arial" panose="020B0604020202020204" pitchFamily="34" charset="0"/>
              <a:buChar char="•"/>
            </a:pPr>
            <a:r>
              <a:rPr lang="en-US" sz="3200" dirty="0">
                <a:solidFill>
                  <a:schemeClr val="bg1"/>
                </a:solidFill>
                <a:latin typeface="Helvetica"/>
                <a:cs typeface="Helvetica"/>
              </a:rPr>
              <a:t>Conversion to a predictive experiment allows for data to be submitted with results returned</a:t>
            </a:r>
          </a:p>
        </p:txBody>
      </p:sp>
      <p:sp>
        <p:nvSpPr>
          <p:cNvPr id="5" name="TextBox 4"/>
          <p:cNvSpPr txBox="1"/>
          <p:nvPr/>
        </p:nvSpPr>
        <p:spPr>
          <a:xfrm>
            <a:off x="781823" y="3697633"/>
            <a:ext cx="7890547"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Helvetica"/>
                <a:cs typeface="Helvetica"/>
              </a:rPr>
              <a:t>Create a published web service that can be called externally</a:t>
            </a:r>
          </a:p>
        </p:txBody>
      </p:sp>
    </p:spTree>
    <p:extLst>
      <p:ext uri="{BB962C8B-B14F-4D97-AF65-F5344CB8AC3E}">
        <p14:creationId xmlns:p14="http://schemas.microsoft.com/office/powerpoint/2010/main" val="196543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839484" y="208230"/>
            <a:ext cx="2933324" cy="4463357"/>
          </a:xfrm>
        </p:spPr>
        <p:txBody>
          <a:bodyPr>
            <a:normAutofit fontScale="85000" lnSpcReduction="10000"/>
          </a:bodyPr>
          <a:lstStyle/>
          <a:p>
            <a:r>
              <a:rPr lang="en-US" sz="2400" b="1" dirty="0"/>
              <a:t>Azure ML Studio will auto convert your training experiment into a predictive experiment</a:t>
            </a:r>
          </a:p>
          <a:p>
            <a:endParaRPr lang="en-US" sz="2400" b="1" dirty="0"/>
          </a:p>
          <a:p>
            <a:r>
              <a:rPr lang="en-US" sz="2400" b="1" dirty="0"/>
              <a:t>Data import and export modules are added to capture the case data and resulting prediction</a:t>
            </a:r>
          </a:p>
          <a:p>
            <a:endParaRPr lang="en-US" sz="2400" b="1" dirty="0"/>
          </a:p>
          <a:p>
            <a:r>
              <a:rPr lang="en-US" sz="2400" b="1" dirty="0"/>
              <a:t>By default, web endpoints are provided but Azure SQL, blobs and tables can be used to store inputs and results as well</a:t>
            </a:r>
          </a:p>
        </p:txBody>
      </p:sp>
      <p:pic>
        <p:nvPicPr>
          <p:cNvPr id="4" name="Picture 3"/>
          <p:cNvPicPr>
            <a:picLocks noChangeAspect="1"/>
          </p:cNvPicPr>
          <p:nvPr/>
        </p:nvPicPr>
        <p:blipFill>
          <a:blip r:embed="rId3"/>
          <a:stretch>
            <a:fillRect/>
          </a:stretch>
        </p:blipFill>
        <p:spPr>
          <a:xfrm>
            <a:off x="0" y="0"/>
            <a:ext cx="5545006" cy="5143500"/>
          </a:xfrm>
          <a:prstGeom prst="rect">
            <a:avLst/>
          </a:prstGeom>
        </p:spPr>
      </p:pic>
    </p:spTree>
    <p:extLst>
      <p:ext uri="{BB962C8B-B14F-4D97-AF65-F5344CB8AC3E}">
        <p14:creationId xmlns:p14="http://schemas.microsoft.com/office/powerpoint/2010/main" val="29939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ext Placeholder 2"/>
          <p:cNvSpPr>
            <a:spLocks noGrp="1"/>
          </p:cNvSpPr>
          <p:nvPr>
            <p:ph type="body" sz="quarter" idx="10"/>
          </p:nvPr>
        </p:nvSpPr>
        <p:spPr/>
        <p:txBody>
          <a:bodyPr/>
          <a:lstStyle/>
          <a:p>
            <a:r>
              <a:rPr lang="en-US" dirty="0"/>
              <a:t>Turning the results into action</a:t>
            </a:r>
          </a:p>
        </p:txBody>
      </p:sp>
      <p:sp>
        <p:nvSpPr>
          <p:cNvPr id="4" name="TextBox 3"/>
          <p:cNvSpPr txBox="1"/>
          <p:nvPr/>
        </p:nvSpPr>
        <p:spPr>
          <a:xfrm>
            <a:off x="674982" y="1205713"/>
            <a:ext cx="813687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Helvetica"/>
                <a:cs typeface="Helvetica"/>
              </a:rPr>
              <a:t>Published web services have an external URL and an API key to control access.</a:t>
            </a:r>
          </a:p>
          <a:p>
            <a:pPr marL="342900" indent="-342900">
              <a:buFont typeface="Arial" panose="020B0604020202020204" pitchFamily="34" charset="0"/>
              <a:buChar char="•"/>
            </a:pPr>
            <a:r>
              <a:rPr lang="en-US" sz="2400" dirty="0">
                <a:solidFill>
                  <a:schemeClr val="bg1"/>
                </a:solidFill>
                <a:latin typeface="Helvetica"/>
                <a:cs typeface="Helvetica"/>
              </a:rPr>
              <a:t>Apps, services, etc. can be written to leverage this to provide scenario data and receive back a prediction</a:t>
            </a:r>
          </a:p>
          <a:p>
            <a:pPr marL="342900" indent="-342900">
              <a:buFont typeface="Arial" panose="020B0604020202020204" pitchFamily="34" charset="0"/>
              <a:buChar char="•"/>
            </a:pPr>
            <a:r>
              <a:rPr lang="en-US" sz="2400" dirty="0">
                <a:solidFill>
                  <a:schemeClr val="bg1"/>
                </a:solidFill>
                <a:latin typeface="Helvetica"/>
                <a:cs typeface="Helvetica"/>
              </a:rPr>
              <a:t>Input data and results can exist in Azure storage or SQL</a:t>
            </a:r>
          </a:p>
          <a:p>
            <a:pPr marL="342900" indent="-342900">
              <a:buFont typeface="Arial" panose="020B0604020202020204" pitchFamily="34" charset="0"/>
              <a:buChar char="•"/>
            </a:pPr>
            <a:r>
              <a:rPr lang="en-US" sz="2400" dirty="0">
                <a:solidFill>
                  <a:schemeClr val="bg1"/>
                </a:solidFill>
                <a:latin typeface="Helvetica"/>
                <a:cs typeface="Helvetica"/>
              </a:rPr>
              <a:t>Can also use Excel </a:t>
            </a:r>
            <a:r>
              <a:rPr lang="en-US" sz="2400" dirty="0" err="1">
                <a:solidFill>
                  <a:schemeClr val="bg1"/>
                </a:solidFill>
                <a:latin typeface="Helvetica"/>
                <a:cs typeface="Helvetica"/>
              </a:rPr>
              <a:t>AzureML</a:t>
            </a:r>
            <a:r>
              <a:rPr lang="en-US" sz="2400" dirty="0">
                <a:solidFill>
                  <a:schemeClr val="bg1"/>
                </a:solidFill>
                <a:latin typeface="Helvetica"/>
                <a:cs typeface="Helvetica"/>
              </a:rPr>
              <a:t> Add In for a quick and easy way to submit data to and receive back predictions</a:t>
            </a:r>
          </a:p>
        </p:txBody>
      </p:sp>
    </p:spTree>
    <p:extLst>
      <p:ext uri="{BB962C8B-B14F-4D97-AF65-F5344CB8AC3E}">
        <p14:creationId xmlns:p14="http://schemas.microsoft.com/office/powerpoint/2010/main" val="38780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54865" y="486580"/>
            <a:ext cx="5398594" cy="526597"/>
          </a:xfrm>
        </p:spPr>
        <p:txBody>
          <a:bodyPr/>
          <a:lstStyle/>
          <a:p>
            <a:r>
              <a:rPr lang="en-US" dirty="0"/>
              <a:t>Excel </a:t>
            </a:r>
            <a:r>
              <a:rPr lang="en-US" dirty="0" err="1"/>
              <a:t>AzureML</a:t>
            </a:r>
            <a:r>
              <a:rPr lang="en-US" dirty="0"/>
              <a:t> Add In</a:t>
            </a:r>
          </a:p>
        </p:txBody>
      </p:sp>
      <p:sp>
        <p:nvSpPr>
          <p:cNvPr id="4" name="Text Placeholder 3"/>
          <p:cNvSpPr>
            <a:spLocks noGrp="1"/>
          </p:cNvSpPr>
          <p:nvPr>
            <p:ph type="body" sz="quarter" idx="13"/>
          </p:nvPr>
        </p:nvSpPr>
        <p:spPr>
          <a:xfrm>
            <a:off x="2529453" y="934028"/>
            <a:ext cx="4474950" cy="3160148"/>
          </a:xfrm>
        </p:spPr>
        <p:txBody>
          <a:bodyPr/>
          <a:lstStyle/>
          <a:p>
            <a:pPr marL="342900" indent="-342900">
              <a:buFont typeface="Arial" panose="020B0604020202020204" pitchFamily="34" charset="0"/>
              <a:buChar char="•"/>
            </a:pPr>
            <a:r>
              <a:rPr lang="en-US" dirty="0"/>
              <a:t>You select the free add in to an Excel sheet</a:t>
            </a:r>
          </a:p>
          <a:p>
            <a:pPr marL="342900" indent="-342900">
              <a:buFont typeface="Arial" panose="020B0604020202020204" pitchFamily="34" charset="0"/>
              <a:buChar char="•"/>
            </a:pPr>
            <a:r>
              <a:rPr lang="en-US" dirty="0"/>
              <a:t>Configure the URL and API Key</a:t>
            </a:r>
          </a:p>
          <a:p>
            <a:pPr marL="342900" indent="-342900">
              <a:buFont typeface="Arial" panose="020B0604020202020204" pitchFamily="34" charset="0"/>
              <a:buChar char="•"/>
            </a:pPr>
            <a:r>
              <a:rPr lang="en-US" dirty="0"/>
              <a:t>Allow it to connect</a:t>
            </a:r>
          </a:p>
          <a:p>
            <a:pPr marL="342900" indent="-342900">
              <a:buFont typeface="Arial" panose="020B0604020202020204" pitchFamily="34" charset="0"/>
              <a:buChar char="•"/>
            </a:pPr>
            <a:r>
              <a:rPr lang="en-US" dirty="0"/>
              <a:t>If Web Service creator allows sample data you can download some samples. Otherwise you can view the schema </a:t>
            </a:r>
            <a:r>
              <a:rPr lang="en-US" dirty="0">
                <a:sym typeface="Wingdings" panose="05000000000000000000" pitchFamily="2" charset="2"/>
              </a:rPr>
              <a:t></a:t>
            </a:r>
          </a:p>
          <a:p>
            <a:r>
              <a:rPr lang="en-US" dirty="0">
                <a:sym typeface="Wingdings" panose="05000000000000000000" pitchFamily="2" charset="2"/>
              </a:rPr>
              <a:t>      to include allowed values/description</a:t>
            </a:r>
          </a:p>
          <a:p>
            <a:pPr marL="342900" indent="-342900">
              <a:buFont typeface="Arial" panose="020B0604020202020204" pitchFamily="34" charset="0"/>
              <a:buChar char="•"/>
            </a:pPr>
            <a:r>
              <a:rPr lang="en-US" dirty="0">
                <a:sym typeface="Wingdings" panose="05000000000000000000" pitchFamily="2" charset="2"/>
              </a:rPr>
              <a:t>Set your input and output cells on the spreadsheet and enter input data</a:t>
            </a:r>
          </a:p>
          <a:p>
            <a:pPr marL="342900" indent="-342900">
              <a:buFont typeface="Arial" panose="020B0604020202020204" pitchFamily="34" charset="0"/>
              <a:buChar char="•"/>
            </a:pPr>
            <a:r>
              <a:rPr lang="en-US" dirty="0">
                <a:sym typeface="Wingdings" panose="05000000000000000000" pitchFamily="2" charset="2"/>
              </a:rPr>
              <a:t>Hit predict and see the output.</a:t>
            </a:r>
            <a:endParaRPr lang="en-US" dirty="0"/>
          </a:p>
        </p:txBody>
      </p:sp>
      <p:pic>
        <p:nvPicPr>
          <p:cNvPr id="6" name="Picture 5"/>
          <p:cNvPicPr>
            <a:picLocks noChangeAspect="1"/>
          </p:cNvPicPr>
          <p:nvPr/>
        </p:nvPicPr>
        <p:blipFill>
          <a:blip r:embed="rId3"/>
          <a:stretch>
            <a:fillRect/>
          </a:stretch>
        </p:blipFill>
        <p:spPr>
          <a:xfrm>
            <a:off x="172133" y="0"/>
            <a:ext cx="2169197" cy="4479619"/>
          </a:xfrm>
          <a:prstGeom prst="rect">
            <a:avLst/>
          </a:prstGeom>
        </p:spPr>
      </p:pic>
      <p:pic>
        <p:nvPicPr>
          <p:cNvPr id="8" name="Picture 7"/>
          <p:cNvPicPr>
            <a:picLocks noChangeAspect="1"/>
          </p:cNvPicPr>
          <p:nvPr/>
        </p:nvPicPr>
        <p:blipFill>
          <a:blip r:embed="rId4"/>
          <a:stretch>
            <a:fillRect/>
          </a:stretch>
        </p:blipFill>
        <p:spPr>
          <a:xfrm>
            <a:off x="7192527" y="40770"/>
            <a:ext cx="1948934" cy="4315496"/>
          </a:xfrm>
          <a:prstGeom prst="rect">
            <a:avLst/>
          </a:prstGeom>
        </p:spPr>
      </p:pic>
    </p:spTree>
    <p:extLst>
      <p:ext uri="{BB962C8B-B14F-4D97-AF65-F5344CB8AC3E}">
        <p14:creationId xmlns:p14="http://schemas.microsoft.com/office/powerpoint/2010/main" val="428640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46395" y="993167"/>
            <a:ext cx="7291847" cy="3336320"/>
          </a:xfrm>
        </p:spPr>
        <p:txBody>
          <a:bodyPr/>
          <a:lstStyle/>
          <a:p>
            <a:r>
              <a:rPr lang="en-US" b="1" dirty="0">
                <a:solidFill>
                  <a:srgbClr val="FFFF00"/>
                </a:solidFill>
              </a:rPr>
              <a:t>Data gains tangible value when it can be converted into action</a:t>
            </a:r>
          </a:p>
          <a:p>
            <a:pPr marL="342900" indent="-342900">
              <a:buFont typeface="Arial" panose="020B0604020202020204" pitchFamily="34" charset="0"/>
              <a:buChar char="•"/>
            </a:pPr>
            <a:r>
              <a:rPr lang="en-US" b="1" dirty="0"/>
              <a:t>Data in the cloud can be used in the cloud </a:t>
            </a:r>
          </a:p>
          <a:p>
            <a:pPr marL="342900" indent="-342900">
              <a:buFont typeface="Arial" panose="020B0604020202020204" pitchFamily="34" charset="0"/>
              <a:buChar char="•"/>
            </a:pPr>
            <a:r>
              <a:rPr lang="en-US" b="1" dirty="0" err="1"/>
              <a:t>AzureML</a:t>
            </a:r>
            <a:r>
              <a:rPr lang="en-US" b="1" dirty="0"/>
              <a:t> Studio allows for expedient data clean up and visualization</a:t>
            </a:r>
          </a:p>
          <a:p>
            <a:pPr marL="342900" indent="-342900">
              <a:buFont typeface="Arial" panose="020B0604020202020204" pitchFamily="34" charset="0"/>
              <a:buChar char="•"/>
            </a:pPr>
            <a:r>
              <a:rPr lang="en-US" b="1" dirty="0"/>
              <a:t>Rapid development and tuning of models converts the prepared data into reliable models</a:t>
            </a:r>
          </a:p>
          <a:p>
            <a:pPr marL="342900" indent="-342900">
              <a:buFont typeface="Arial" panose="020B0604020202020204" pitchFamily="34" charset="0"/>
              <a:buChar char="•"/>
            </a:pPr>
            <a:r>
              <a:rPr lang="en-US" b="1" dirty="0"/>
              <a:t>Automated conversion into predictive experiments makes it easy to publish web services</a:t>
            </a:r>
          </a:p>
          <a:p>
            <a:pPr marL="342900" indent="-342900">
              <a:buFont typeface="Arial" panose="020B0604020202020204" pitchFamily="34" charset="0"/>
              <a:buChar char="•"/>
            </a:pPr>
            <a:r>
              <a:rPr lang="en-US" b="1" dirty="0"/>
              <a:t>Excel can leverage these services for easy feedback on cases</a:t>
            </a:r>
          </a:p>
          <a:p>
            <a:pPr marL="342900" indent="-342900">
              <a:buFont typeface="Arial" panose="020B0604020202020204" pitchFamily="34" charset="0"/>
              <a:buChar char="•"/>
            </a:pPr>
            <a:r>
              <a:rPr lang="en-US" b="1" dirty="0"/>
              <a:t>Applications can call the web services to operationalize data and build the outputs into near real time intelligent applications</a:t>
            </a:r>
            <a:endParaRPr lang="en-US" dirty="0"/>
          </a:p>
          <a:p>
            <a:pPr marL="342900" indent="-342900">
              <a:buFont typeface="Arial" panose="020B0604020202020204" pitchFamily="34" charset="0"/>
              <a:buChar char="•"/>
            </a:pPr>
            <a:endParaRPr lang="en-US" dirty="0"/>
          </a:p>
          <a:p>
            <a:endParaRPr lang="en-US" dirty="0"/>
          </a:p>
        </p:txBody>
      </p:sp>
      <p:sp>
        <p:nvSpPr>
          <p:cNvPr id="5" name="Text Placeholder 2"/>
          <p:cNvSpPr>
            <a:spLocks noGrp="1"/>
          </p:cNvSpPr>
          <p:nvPr>
            <p:ph type="body" sz="quarter" idx="10"/>
          </p:nvPr>
        </p:nvSpPr>
        <p:spPr>
          <a:xfrm>
            <a:off x="1046395" y="538998"/>
            <a:ext cx="7599663" cy="526597"/>
          </a:xfrm>
        </p:spPr>
        <p:txBody>
          <a:bodyPr/>
          <a:lstStyle/>
          <a:p>
            <a:r>
              <a:rPr lang="en-US" dirty="0" err="1"/>
              <a:t>MLStudio</a:t>
            </a:r>
            <a:r>
              <a:rPr lang="en-US" dirty="0"/>
              <a:t> can help you leverage your data</a:t>
            </a:r>
          </a:p>
        </p:txBody>
      </p:sp>
    </p:spTree>
    <p:extLst>
      <p:ext uri="{BB962C8B-B14F-4D97-AF65-F5344CB8AC3E}">
        <p14:creationId xmlns:p14="http://schemas.microsoft.com/office/powerpoint/2010/main" val="32143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ext Placeholder 2"/>
          <p:cNvSpPr>
            <a:spLocks noGrp="1"/>
          </p:cNvSpPr>
          <p:nvPr>
            <p:ph type="body" sz="quarter" idx="10"/>
          </p:nvPr>
        </p:nvSpPr>
        <p:spPr/>
        <p:txBody>
          <a:bodyPr/>
          <a:lstStyle/>
          <a:p>
            <a:r>
              <a:rPr lang="en-US" dirty="0"/>
              <a:t>References </a:t>
            </a:r>
          </a:p>
        </p:txBody>
      </p:sp>
      <p:sp>
        <p:nvSpPr>
          <p:cNvPr id="4" name="Text Placeholder 3"/>
          <p:cNvSpPr>
            <a:spLocks noGrp="1"/>
          </p:cNvSpPr>
          <p:nvPr>
            <p:ph type="body" sz="quarter" idx="13"/>
          </p:nvPr>
        </p:nvSpPr>
        <p:spPr>
          <a:xfrm>
            <a:off x="238792" y="1161173"/>
            <a:ext cx="8747954" cy="2636208"/>
          </a:xfrm>
        </p:spPr>
        <p:txBody>
          <a:bodyPr/>
          <a:lstStyle/>
          <a:p>
            <a:pPr marL="285750" indent="-285750">
              <a:buFont typeface="Arial" panose="020B0604020202020204" pitchFamily="34" charset="0"/>
              <a:buChar char="•"/>
            </a:pPr>
            <a:r>
              <a:rPr lang="en-US" sz="1800" dirty="0">
                <a:hlinkClick r:id="rId2"/>
              </a:rPr>
              <a:t>https://docs.microsoft.com/en-us/azure/machine-learning/machine-learning-what-is-machine-learning</a:t>
            </a:r>
            <a:r>
              <a:rPr lang="en-US" sz="1800" dirty="0"/>
              <a:t>     </a:t>
            </a:r>
            <a:r>
              <a:rPr lang="en-US" sz="1800" b="1" i="1" dirty="0">
                <a:solidFill>
                  <a:schemeClr val="tx2"/>
                </a:solidFill>
                <a:highlight>
                  <a:srgbClr val="FFFF00"/>
                </a:highlight>
              </a:rPr>
              <a:t>Azure ML Studio reference documentation</a:t>
            </a:r>
          </a:p>
          <a:p>
            <a:pPr marL="285750" indent="-285750">
              <a:buFont typeface="Arial" panose="020B0604020202020204" pitchFamily="34" charset="0"/>
              <a:buChar char="•"/>
            </a:pPr>
            <a:r>
              <a:rPr lang="en-US" sz="1800" dirty="0">
                <a:hlinkClick r:id="rId3"/>
              </a:rPr>
              <a:t>http://download.microsoft.com/download/C/4/6/C4606116-522F-428A-BE04-B6D3213E9E52/ml_studio_overview_v1.1.pdf</a:t>
            </a:r>
            <a:r>
              <a:rPr lang="en-US" sz="1800" dirty="0"/>
              <a:t> </a:t>
            </a:r>
            <a:r>
              <a:rPr lang="en-US" sz="1800" b="1" i="1" dirty="0">
                <a:solidFill>
                  <a:schemeClr val="tx2"/>
                </a:solidFill>
                <a:highlight>
                  <a:srgbClr val="FFFF00"/>
                </a:highlight>
              </a:rPr>
              <a:t>Overview of capabilities</a:t>
            </a:r>
          </a:p>
          <a:p>
            <a:pPr marL="285750" indent="-285750">
              <a:buFont typeface="Arial" panose="020B0604020202020204" pitchFamily="34" charset="0"/>
              <a:buChar char="•"/>
            </a:pPr>
            <a:r>
              <a:rPr lang="en-US" sz="1800" dirty="0">
                <a:hlinkClick r:id="rId4"/>
              </a:rPr>
              <a:t>http://download.microsoft.com/download/A/6/1/A613E11E-8F9C-424A-B99D-65344785C288/microsoft-machine-learning-algorithm-cheat-sheet-v6.pdf</a:t>
            </a:r>
            <a:r>
              <a:rPr lang="en-US" sz="1800" dirty="0"/>
              <a:t> </a:t>
            </a:r>
            <a:r>
              <a:rPr lang="en-US" sz="1800" b="1" i="1" dirty="0">
                <a:solidFill>
                  <a:schemeClr val="tx2"/>
                </a:solidFill>
                <a:highlight>
                  <a:srgbClr val="FFFF00"/>
                </a:highlight>
              </a:rPr>
              <a:t>Algorithm sheet</a:t>
            </a:r>
          </a:p>
          <a:p>
            <a:pPr marL="285750" indent="-285750">
              <a:buFont typeface="Arial" panose="020B0604020202020204" pitchFamily="34" charset="0"/>
              <a:buChar char="•"/>
            </a:pPr>
            <a:r>
              <a:rPr lang="en-US" sz="1800" dirty="0">
                <a:hlinkClick r:id="rId5"/>
              </a:rPr>
              <a:t>https://docs.microsoft.com/en-us/azure/machine-learning/machine-learning-algorithm-choice</a:t>
            </a:r>
            <a:r>
              <a:rPr lang="en-US" sz="1800" dirty="0"/>
              <a:t> </a:t>
            </a:r>
            <a:r>
              <a:rPr lang="en-US" sz="1800" b="1" i="1" dirty="0">
                <a:solidFill>
                  <a:schemeClr val="tx2"/>
                </a:solidFill>
                <a:highlight>
                  <a:srgbClr val="FFFF00"/>
                </a:highlight>
              </a:rPr>
              <a:t>Algorithm selection guidance</a:t>
            </a:r>
          </a:p>
          <a:p>
            <a:pPr marL="285750" indent="-285750">
              <a:buFont typeface="Arial" panose="020B0604020202020204" pitchFamily="34" charset="0"/>
              <a:buChar char="•"/>
            </a:pPr>
            <a:r>
              <a:rPr lang="en-US" sz="1800" dirty="0">
                <a:hlinkClick r:id="rId6"/>
              </a:rPr>
              <a:t>https://azure.microsoft.com/en-us/pricing/details/machine-learning/</a:t>
            </a:r>
            <a:r>
              <a:rPr lang="en-US" sz="1800" dirty="0"/>
              <a:t> </a:t>
            </a:r>
            <a:r>
              <a:rPr lang="en-US" sz="1800" b="1" i="1" dirty="0">
                <a:solidFill>
                  <a:schemeClr val="tx2"/>
                </a:solidFill>
                <a:highlight>
                  <a:srgbClr val="FFFF00"/>
                </a:highlight>
              </a:rPr>
              <a:t>Pricing Information</a:t>
            </a:r>
          </a:p>
          <a:p>
            <a:pPr marL="285750" indent="-285750">
              <a:buFont typeface="Arial" panose="020B0604020202020204" pitchFamily="34" charset="0"/>
              <a:buChar char="•"/>
            </a:pPr>
            <a:r>
              <a:rPr lang="en-US" sz="1800" dirty="0">
                <a:hlinkClick r:id="rId7"/>
              </a:rPr>
              <a:t>https://studio.azureml.net/</a:t>
            </a:r>
            <a:r>
              <a:rPr lang="en-US" sz="1800" dirty="0"/>
              <a:t> </a:t>
            </a:r>
            <a:r>
              <a:rPr lang="en-US" sz="1800" b="1" i="1" dirty="0">
                <a:solidFill>
                  <a:schemeClr val="tx2"/>
                </a:solidFill>
                <a:highlight>
                  <a:srgbClr val="FFFF00"/>
                </a:highlight>
              </a:rPr>
              <a:t>Sign up and get started</a:t>
            </a:r>
          </a:p>
          <a:p>
            <a:pPr marL="285750" indent="-285750">
              <a:buFont typeface="Arial" panose="020B0604020202020204" pitchFamily="34" charset="0"/>
              <a:buChar char="•"/>
            </a:pPr>
            <a:endParaRPr lang="en-US" sz="1800" b="1" i="1" dirty="0">
              <a:solidFill>
                <a:schemeClr val="tx2"/>
              </a:solidFill>
              <a:highlight>
                <a:srgbClr val="FFFF00"/>
              </a:highlight>
            </a:endParaRPr>
          </a:p>
          <a:p>
            <a:pPr marL="285750" indent="-285750">
              <a:buFont typeface="Arial" panose="020B0604020202020204" pitchFamily="34" charset="0"/>
              <a:buChar char="•"/>
            </a:pPr>
            <a:endParaRPr lang="en-US" sz="1800" dirty="0"/>
          </a:p>
          <a:p>
            <a:endParaRPr lang="en-US" dirty="0"/>
          </a:p>
          <a:p>
            <a:endParaRPr lang="en-US" dirty="0"/>
          </a:p>
        </p:txBody>
      </p:sp>
    </p:spTree>
    <p:extLst>
      <p:ext uri="{BB962C8B-B14F-4D97-AF65-F5344CB8AC3E}">
        <p14:creationId xmlns:p14="http://schemas.microsoft.com/office/powerpoint/2010/main" val="189098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Kevin Queen</a:t>
            </a:r>
          </a:p>
        </p:txBody>
      </p:sp>
      <p:sp>
        <p:nvSpPr>
          <p:cNvPr id="3" name="Text Placeholder 2"/>
          <p:cNvSpPr>
            <a:spLocks noGrp="1"/>
          </p:cNvSpPr>
          <p:nvPr>
            <p:ph type="body" sz="quarter" idx="14"/>
          </p:nvPr>
        </p:nvSpPr>
        <p:spPr>
          <a:xfrm>
            <a:off x="163129" y="3506755"/>
            <a:ext cx="6472770" cy="609070"/>
          </a:xfrm>
        </p:spPr>
        <p:txBody>
          <a:bodyPr>
            <a:normAutofit fontScale="92500" lnSpcReduction="20000"/>
          </a:bodyPr>
          <a:lstStyle/>
          <a:p>
            <a:r>
              <a:rPr lang="en-US" dirty="0"/>
              <a:t>Director at Oakwood Systems Group Inc.</a:t>
            </a:r>
          </a:p>
          <a:p>
            <a:r>
              <a:rPr lang="en-US" dirty="0"/>
              <a:t>Microsoft Professional Program in Data Science</a:t>
            </a:r>
          </a:p>
        </p:txBody>
      </p:sp>
      <p:sp>
        <p:nvSpPr>
          <p:cNvPr id="4" name="TextBox 3"/>
          <p:cNvSpPr txBox="1"/>
          <p:nvPr/>
        </p:nvSpPr>
        <p:spPr>
          <a:xfrm>
            <a:off x="391288" y="300867"/>
            <a:ext cx="5596404" cy="2246769"/>
          </a:xfrm>
          <a:prstGeom prst="rect">
            <a:avLst/>
          </a:prstGeom>
          <a:noFill/>
        </p:spPr>
        <p:txBody>
          <a:bodyPr wrap="none" rtlCol="0">
            <a:spAutoFit/>
          </a:bodyPr>
          <a:lstStyle/>
          <a:p>
            <a:r>
              <a:rPr lang="en-US" sz="2000" dirty="0">
                <a:solidFill>
                  <a:srgbClr val="54565A"/>
                </a:solidFill>
                <a:latin typeface="Helvetica"/>
                <a:cs typeface="Helvetica"/>
              </a:rPr>
              <a:t>Consultant for over 20 years with experience in:</a:t>
            </a:r>
          </a:p>
          <a:p>
            <a:pPr marL="342900" indent="-342900">
              <a:buFont typeface="Arial" panose="020B0604020202020204" pitchFamily="34" charset="0"/>
              <a:buChar char="•"/>
            </a:pPr>
            <a:r>
              <a:rPr lang="en-US" sz="2000" dirty="0">
                <a:solidFill>
                  <a:srgbClr val="54565A"/>
                </a:solidFill>
                <a:latin typeface="Helvetica"/>
                <a:cs typeface="Helvetica"/>
              </a:rPr>
              <a:t>BI &amp; Data Analytics</a:t>
            </a:r>
          </a:p>
          <a:p>
            <a:pPr marL="342900" indent="-342900">
              <a:buFont typeface="Arial" panose="020B0604020202020204" pitchFamily="34" charset="0"/>
              <a:buChar char="•"/>
            </a:pPr>
            <a:r>
              <a:rPr lang="en-US" sz="2000" dirty="0">
                <a:solidFill>
                  <a:srgbClr val="54565A"/>
                </a:solidFill>
                <a:latin typeface="Helvetica"/>
                <a:cs typeface="Helvetica"/>
              </a:rPr>
              <a:t>Application development </a:t>
            </a:r>
          </a:p>
          <a:p>
            <a:pPr marL="342900" indent="-342900">
              <a:buFont typeface="Arial" panose="020B0604020202020204" pitchFamily="34" charset="0"/>
              <a:buChar char="•"/>
            </a:pPr>
            <a:r>
              <a:rPr lang="en-US" sz="2000" dirty="0">
                <a:solidFill>
                  <a:srgbClr val="54565A"/>
                </a:solidFill>
                <a:latin typeface="Helvetica"/>
                <a:cs typeface="Helvetica"/>
              </a:rPr>
              <a:t>SCRUM Master</a:t>
            </a:r>
          </a:p>
          <a:p>
            <a:pPr marL="342900" indent="-342900">
              <a:buFont typeface="Arial" panose="020B0604020202020204" pitchFamily="34" charset="0"/>
              <a:buChar char="•"/>
            </a:pPr>
            <a:r>
              <a:rPr lang="en-US" sz="2000" dirty="0">
                <a:solidFill>
                  <a:srgbClr val="54565A"/>
                </a:solidFill>
                <a:latin typeface="Helvetica"/>
                <a:cs typeface="Helvetica"/>
              </a:rPr>
              <a:t>Project Management</a:t>
            </a:r>
          </a:p>
          <a:p>
            <a:pPr marL="342900" indent="-342900">
              <a:buFont typeface="Arial" panose="020B0604020202020204" pitchFamily="34" charset="0"/>
              <a:buChar char="•"/>
            </a:pPr>
            <a:r>
              <a:rPr lang="en-US" sz="2000" dirty="0">
                <a:solidFill>
                  <a:srgbClr val="54565A"/>
                </a:solidFill>
                <a:latin typeface="Helvetica"/>
                <a:cs typeface="Helvetica"/>
              </a:rPr>
              <a:t>Business Analysis &amp; Quality Assurance </a:t>
            </a:r>
          </a:p>
          <a:p>
            <a:pPr marL="342900" indent="-342900">
              <a:buFont typeface="Arial" panose="020B0604020202020204" pitchFamily="34" charset="0"/>
              <a:buChar char="•"/>
            </a:pPr>
            <a:r>
              <a:rPr lang="en-US" sz="2000" dirty="0">
                <a:solidFill>
                  <a:srgbClr val="54565A"/>
                </a:solidFill>
                <a:latin typeface="Helvetica"/>
                <a:cs typeface="Helvetica"/>
              </a:rPr>
              <a:t>Team Development</a:t>
            </a:r>
          </a:p>
        </p:txBody>
      </p:sp>
      <p:sp>
        <p:nvSpPr>
          <p:cNvPr id="5" name="TextBox 4"/>
          <p:cNvSpPr txBox="1"/>
          <p:nvPr/>
        </p:nvSpPr>
        <p:spPr>
          <a:xfrm>
            <a:off x="399260" y="4164584"/>
            <a:ext cx="4503156" cy="830997"/>
          </a:xfrm>
          <a:prstGeom prst="rect">
            <a:avLst/>
          </a:prstGeom>
          <a:noFill/>
        </p:spPr>
        <p:txBody>
          <a:bodyPr wrap="none" rtlCol="0">
            <a:spAutoFit/>
          </a:bodyPr>
          <a:lstStyle/>
          <a:p>
            <a:r>
              <a:rPr lang="en-US" sz="2400" dirty="0">
                <a:solidFill>
                  <a:schemeClr val="tx2"/>
                </a:solidFill>
                <a:latin typeface="Helvetica"/>
                <a:cs typeface="Helvetica"/>
              </a:rPr>
              <a:t>Dataspelunk.com  @</a:t>
            </a:r>
            <a:r>
              <a:rPr lang="en-US" sz="2400" dirty="0" err="1">
                <a:solidFill>
                  <a:schemeClr val="tx2"/>
                </a:solidFill>
                <a:latin typeface="Helvetica"/>
                <a:cs typeface="Helvetica"/>
              </a:rPr>
              <a:t>KevQueen</a:t>
            </a:r>
            <a:endParaRPr lang="en-US" sz="2400" dirty="0">
              <a:solidFill>
                <a:schemeClr val="tx2"/>
              </a:solidFill>
              <a:latin typeface="Helvetica"/>
              <a:cs typeface="Helvetica"/>
            </a:endParaRPr>
          </a:p>
          <a:p>
            <a:r>
              <a:rPr lang="en-US" sz="2400" dirty="0">
                <a:solidFill>
                  <a:schemeClr val="tx2"/>
                </a:solidFill>
                <a:latin typeface="Helvetica"/>
                <a:cs typeface="Helvetica"/>
              </a:rPr>
              <a:t>kevindqueen@outlook.com</a:t>
            </a:r>
          </a:p>
        </p:txBody>
      </p:sp>
    </p:spTree>
    <p:extLst>
      <p:ext uri="{BB962C8B-B14F-4D97-AF65-F5344CB8AC3E}">
        <p14:creationId xmlns:p14="http://schemas.microsoft.com/office/powerpoint/2010/main" val="358515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FA7DA5-05D1-48C5-B2A6-9EC1676D248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394265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dirty="0"/>
          </a:p>
        </p:txBody>
      </p:sp>
      <p:sp>
        <p:nvSpPr>
          <p:cNvPr id="3" name="Text Placeholder 2"/>
          <p:cNvSpPr>
            <a:spLocks noGrp="1"/>
          </p:cNvSpPr>
          <p:nvPr>
            <p:ph type="body" sz="quarter" idx="10"/>
          </p:nvPr>
        </p:nvSpPr>
        <p:spPr>
          <a:xfrm>
            <a:off x="1046395" y="538998"/>
            <a:ext cx="6819789" cy="526597"/>
          </a:xfrm>
        </p:spPr>
        <p:txBody>
          <a:bodyPr/>
          <a:lstStyle/>
          <a:p>
            <a:r>
              <a:rPr lang="en-US" dirty="0"/>
              <a:t>Thank you!</a:t>
            </a:r>
          </a:p>
        </p:txBody>
      </p:sp>
      <p:sp>
        <p:nvSpPr>
          <p:cNvPr id="4" name="Text Placeholder 3"/>
          <p:cNvSpPr>
            <a:spLocks noGrp="1"/>
          </p:cNvSpPr>
          <p:nvPr>
            <p:ph type="body" sz="quarter" idx="13"/>
          </p:nvPr>
        </p:nvSpPr>
        <p:spPr>
          <a:xfrm>
            <a:off x="1046396" y="1161173"/>
            <a:ext cx="6600958" cy="526597"/>
          </a:xfrm>
        </p:spPr>
        <p:txBody>
          <a:bodyPr/>
          <a:lstStyle/>
          <a:p>
            <a:r>
              <a:rPr lang="en-US" dirty="0"/>
              <a:t>@</a:t>
            </a:r>
            <a:r>
              <a:rPr lang="en-US" dirty="0" err="1"/>
              <a:t>KevQueen</a:t>
            </a:r>
            <a:endParaRPr lang="en-US" dirty="0"/>
          </a:p>
          <a:p>
            <a:endParaRPr lang="en-US" dirty="0"/>
          </a:p>
          <a:p>
            <a:r>
              <a:rPr lang="en-US" dirty="0">
                <a:hlinkClick r:id="rId2"/>
              </a:rPr>
              <a:t>www.dataspelunk.com</a:t>
            </a:r>
            <a:r>
              <a:rPr lang="en-US" dirty="0"/>
              <a:t> – blog</a:t>
            </a:r>
          </a:p>
          <a:p>
            <a:endParaRPr lang="en-US" dirty="0"/>
          </a:p>
          <a:p>
            <a:r>
              <a:rPr lang="en-US" dirty="0">
                <a:hlinkClick r:id="rId3"/>
              </a:rPr>
              <a:t>kevindqueen@outlook.com</a:t>
            </a:r>
            <a:r>
              <a:rPr lang="en-US" dirty="0"/>
              <a:t>         </a:t>
            </a:r>
            <a:r>
              <a:rPr lang="en-US" dirty="0">
                <a:hlinkClick r:id="rId4"/>
              </a:rPr>
              <a:t>kqueen@oakwoodsys.com</a:t>
            </a:r>
            <a:r>
              <a:rPr lang="en-US" dirty="0"/>
              <a:t> </a:t>
            </a:r>
          </a:p>
        </p:txBody>
      </p:sp>
      <p:sp>
        <p:nvSpPr>
          <p:cNvPr id="5" name="TextBox 4">
            <a:extLst>
              <a:ext uri="{FF2B5EF4-FFF2-40B4-BE49-F238E27FC236}">
                <a16:creationId xmlns:a16="http://schemas.microsoft.com/office/drawing/2014/main" id="{6416120E-E08F-43A0-9DF1-25AFDFAC5BFA}"/>
              </a:ext>
            </a:extLst>
          </p:cNvPr>
          <p:cNvSpPr txBox="1"/>
          <p:nvPr/>
        </p:nvSpPr>
        <p:spPr>
          <a:xfrm>
            <a:off x="5641942" y="3102708"/>
            <a:ext cx="3271504" cy="369332"/>
          </a:xfrm>
          <a:prstGeom prst="rect">
            <a:avLst/>
          </a:prstGeom>
          <a:noFill/>
        </p:spPr>
        <p:txBody>
          <a:bodyPr wrap="square" rtlCol="0">
            <a:spAutoFit/>
          </a:bodyPr>
          <a:lstStyle/>
          <a:p>
            <a:r>
              <a:rPr lang="en-US" b="1" dirty="0">
                <a:solidFill>
                  <a:schemeClr val="bg2">
                    <a:lumMod val="85000"/>
                  </a:schemeClr>
                </a:solidFill>
                <a:latin typeface="Helvetica"/>
                <a:cs typeface="Helvetica"/>
              </a:rPr>
              <a:t>Your feedback is welcome!</a:t>
            </a:r>
            <a:r>
              <a:rPr lang="en-US" b="1" dirty="0">
                <a:solidFill>
                  <a:srgbClr val="54565A"/>
                </a:solidFill>
                <a:latin typeface="Helvetica"/>
                <a:cs typeface="Helvetica"/>
              </a:rPr>
              <a:t> </a:t>
            </a:r>
          </a:p>
        </p:txBody>
      </p:sp>
    </p:spTree>
    <p:extLst>
      <p:ext uri="{BB962C8B-B14F-4D97-AF65-F5344CB8AC3E}">
        <p14:creationId xmlns:p14="http://schemas.microsoft.com/office/powerpoint/2010/main" val="37932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46395" y="1161173"/>
            <a:ext cx="6790352" cy="3336320"/>
          </a:xfrm>
        </p:spPr>
        <p:txBody>
          <a:bodyPr/>
          <a:lstStyle/>
          <a:p>
            <a:pPr marL="342900" indent="-342900">
              <a:buFont typeface="Arial" panose="020B0604020202020204" pitchFamily="34" charset="0"/>
              <a:buChar char="•"/>
            </a:pPr>
            <a:r>
              <a:rPr lang="en-US" dirty="0"/>
              <a:t>What is </a:t>
            </a:r>
            <a:r>
              <a:rPr lang="en-US" dirty="0" err="1"/>
              <a:t>AzureML</a:t>
            </a:r>
            <a:r>
              <a:rPr lang="en-US" dirty="0"/>
              <a:t> Studio</a:t>
            </a:r>
          </a:p>
          <a:p>
            <a:pPr marL="342900" indent="-342900">
              <a:buFont typeface="Arial" panose="020B0604020202020204" pitchFamily="34" charset="0"/>
              <a:buChar char="•"/>
            </a:pPr>
            <a:r>
              <a:rPr lang="en-US" dirty="0"/>
              <a:t>How to get data in</a:t>
            </a:r>
          </a:p>
          <a:p>
            <a:pPr marL="342900" indent="-342900">
              <a:buFont typeface="Arial" panose="020B0604020202020204" pitchFamily="34" charset="0"/>
              <a:buChar char="•"/>
            </a:pPr>
            <a:r>
              <a:rPr lang="en-US" dirty="0"/>
              <a:t>Setting up an experiment</a:t>
            </a:r>
          </a:p>
          <a:p>
            <a:pPr marL="342900" indent="-342900">
              <a:buFont typeface="Arial" panose="020B0604020202020204" pitchFamily="34" charset="0"/>
              <a:buChar char="•"/>
            </a:pPr>
            <a:r>
              <a:rPr lang="en-US" dirty="0"/>
              <a:t>Studio Interface</a:t>
            </a:r>
          </a:p>
          <a:p>
            <a:pPr marL="1085850" lvl="1" indent="-342900">
              <a:buFont typeface="Arial" panose="020B0604020202020204" pitchFamily="34" charset="0"/>
              <a:buChar char="•"/>
            </a:pPr>
            <a:r>
              <a:rPr lang="en-US" sz="2000" dirty="0">
                <a:solidFill>
                  <a:schemeClr val="tx1">
                    <a:lumMod val="20000"/>
                    <a:lumOff val="80000"/>
                  </a:schemeClr>
                </a:solidFill>
                <a:latin typeface="Calibri Light" panose="020F0302020204030204" pitchFamily="34" charset="0"/>
              </a:rPr>
              <a:t>What is available </a:t>
            </a:r>
          </a:p>
          <a:p>
            <a:pPr marL="1085850" lvl="1" indent="-342900">
              <a:buFont typeface="Arial" panose="020B0604020202020204" pitchFamily="34" charset="0"/>
              <a:buChar char="•"/>
            </a:pPr>
            <a:r>
              <a:rPr lang="en-US" sz="2000" dirty="0">
                <a:solidFill>
                  <a:schemeClr val="tx1">
                    <a:lumMod val="20000"/>
                    <a:lumOff val="80000"/>
                  </a:schemeClr>
                </a:solidFill>
                <a:latin typeface="Calibri Light" panose="020F0302020204030204" pitchFamily="34" charset="0"/>
              </a:rPr>
              <a:t>How to use the interface</a:t>
            </a:r>
          </a:p>
          <a:p>
            <a:pPr marL="342900" indent="-342900">
              <a:buFont typeface="Arial" panose="020B0604020202020204" pitchFamily="34" charset="0"/>
              <a:buChar char="•"/>
            </a:pPr>
            <a:r>
              <a:rPr lang="en-US" dirty="0"/>
              <a:t>Sharing Experiments</a:t>
            </a:r>
          </a:p>
          <a:p>
            <a:pPr marL="342900" indent="-342900">
              <a:buFont typeface="Arial" panose="020B0604020202020204" pitchFamily="34" charset="0"/>
              <a:buChar char="•"/>
            </a:pPr>
            <a:r>
              <a:rPr lang="en-US" dirty="0"/>
              <a:t>Publishing Web Services</a:t>
            </a:r>
          </a:p>
          <a:p>
            <a:pPr marL="342900" indent="-342900">
              <a:buFont typeface="Arial" panose="020B0604020202020204" pitchFamily="34" charset="0"/>
              <a:buChar char="•"/>
            </a:pPr>
            <a:endParaRPr lang="en-US" dirty="0"/>
          </a:p>
        </p:txBody>
      </p:sp>
      <p:sp>
        <p:nvSpPr>
          <p:cNvPr id="5" name="Text Placeholder 2"/>
          <p:cNvSpPr>
            <a:spLocks noGrp="1"/>
          </p:cNvSpPr>
          <p:nvPr>
            <p:ph type="body" sz="quarter" idx="10"/>
          </p:nvPr>
        </p:nvSpPr>
        <p:spPr>
          <a:xfrm>
            <a:off x="1046396" y="538998"/>
            <a:ext cx="5398594" cy="526597"/>
          </a:xfrm>
        </p:spPr>
        <p:txBody>
          <a:bodyPr/>
          <a:lstStyle/>
          <a:p>
            <a:r>
              <a:rPr lang="en-US" dirty="0"/>
              <a:t>Agenda</a:t>
            </a:r>
          </a:p>
        </p:txBody>
      </p:sp>
      <p:sp>
        <p:nvSpPr>
          <p:cNvPr id="2" name="TextBox 1"/>
          <p:cNvSpPr txBox="1"/>
          <p:nvPr/>
        </p:nvSpPr>
        <p:spPr>
          <a:xfrm>
            <a:off x="5075153" y="665485"/>
            <a:ext cx="3533137" cy="400110"/>
          </a:xfrm>
          <a:prstGeom prst="rect">
            <a:avLst/>
          </a:prstGeom>
          <a:noFill/>
        </p:spPr>
        <p:txBody>
          <a:bodyPr wrap="square" rtlCol="0">
            <a:spAutoFit/>
          </a:bodyPr>
          <a:lstStyle/>
          <a:p>
            <a:r>
              <a:rPr lang="en-US" sz="2000" dirty="0">
                <a:solidFill>
                  <a:srgbClr val="E79C56"/>
                </a:solidFill>
                <a:latin typeface="Helvetica"/>
                <a:cs typeface="Helvetica"/>
              </a:rPr>
              <a:t>Bring the code to the data</a:t>
            </a:r>
          </a:p>
        </p:txBody>
      </p:sp>
      <p:sp>
        <p:nvSpPr>
          <p:cNvPr id="6" name="TextBox 5"/>
          <p:cNvSpPr txBox="1"/>
          <p:nvPr/>
        </p:nvSpPr>
        <p:spPr>
          <a:xfrm>
            <a:off x="5412280" y="1649158"/>
            <a:ext cx="3533137" cy="707886"/>
          </a:xfrm>
          <a:prstGeom prst="rect">
            <a:avLst/>
          </a:prstGeom>
          <a:noFill/>
        </p:spPr>
        <p:txBody>
          <a:bodyPr wrap="square" rtlCol="0">
            <a:spAutoFit/>
          </a:bodyPr>
          <a:lstStyle/>
          <a:p>
            <a:r>
              <a:rPr lang="en-US" sz="2000" dirty="0">
                <a:solidFill>
                  <a:srgbClr val="E79C56"/>
                </a:solidFill>
                <a:latin typeface="Helvetica"/>
                <a:cs typeface="Helvetica"/>
              </a:rPr>
              <a:t>Speed up cleansing and modeling </a:t>
            </a:r>
          </a:p>
        </p:txBody>
      </p:sp>
      <p:sp>
        <p:nvSpPr>
          <p:cNvPr id="7" name="TextBox 6"/>
          <p:cNvSpPr txBox="1"/>
          <p:nvPr/>
        </p:nvSpPr>
        <p:spPr>
          <a:xfrm>
            <a:off x="5832535" y="3022892"/>
            <a:ext cx="2895829" cy="727072"/>
          </a:xfrm>
          <a:prstGeom prst="rect">
            <a:avLst/>
          </a:prstGeom>
          <a:noFill/>
        </p:spPr>
        <p:txBody>
          <a:bodyPr wrap="square" rtlCol="0">
            <a:spAutoFit/>
          </a:bodyPr>
          <a:lstStyle/>
          <a:p>
            <a:r>
              <a:rPr lang="en-US" sz="2000" dirty="0">
                <a:solidFill>
                  <a:srgbClr val="E79C56"/>
                </a:solidFill>
                <a:latin typeface="Helvetica"/>
                <a:cs typeface="Helvetica"/>
              </a:rPr>
              <a:t>Turn data into actionable intelligence</a:t>
            </a:r>
          </a:p>
        </p:txBody>
      </p:sp>
    </p:spTree>
    <p:extLst>
      <p:ext uri="{BB962C8B-B14F-4D97-AF65-F5344CB8AC3E}">
        <p14:creationId xmlns:p14="http://schemas.microsoft.com/office/powerpoint/2010/main" val="135125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a:solidFill>
                  <a:srgbClr val="FFFF00"/>
                </a:solidFill>
              </a:rPr>
              <a:t>Azure ML Studio</a:t>
            </a:r>
          </a:p>
        </p:txBody>
      </p:sp>
      <p:sp>
        <p:nvSpPr>
          <p:cNvPr id="3" name="TextBox 2"/>
          <p:cNvSpPr txBox="1"/>
          <p:nvPr/>
        </p:nvSpPr>
        <p:spPr>
          <a:xfrm>
            <a:off x="1013266" y="279224"/>
            <a:ext cx="771652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Helvetica"/>
                <a:cs typeface="Helvetica"/>
              </a:rPr>
              <a:t>Web browser interface </a:t>
            </a:r>
          </a:p>
          <a:p>
            <a:pPr marL="457200" indent="-457200">
              <a:buFont typeface="Arial" panose="020B0604020202020204" pitchFamily="34" charset="0"/>
              <a:buChar char="•"/>
            </a:pPr>
            <a:r>
              <a:rPr lang="en-US" sz="3200" dirty="0">
                <a:solidFill>
                  <a:schemeClr val="bg1"/>
                </a:solidFill>
                <a:latin typeface="Helvetica"/>
                <a:cs typeface="Helvetica"/>
              </a:rPr>
              <a:t>Azure hosted storage and execution</a:t>
            </a:r>
          </a:p>
          <a:p>
            <a:pPr marL="457200" indent="-457200">
              <a:buFont typeface="Arial" panose="020B0604020202020204" pitchFamily="34" charset="0"/>
              <a:buChar char="•"/>
            </a:pPr>
            <a:r>
              <a:rPr lang="en-US" sz="3200" dirty="0">
                <a:solidFill>
                  <a:schemeClr val="bg1"/>
                </a:solidFill>
                <a:latin typeface="Helvetica"/>
                <a:cs typeface="Helvetica"/>
              </a:rPr>
              <a:t>Web services for actionable results</a:t>
            </a:r>
          </a:p>
          <a:p>
            <a:pPr marL="457200" indent="-457200">
              <a:buFont typeface="Arial" panose="020B0604020202020204" pitchFamily="34" charset="0"/>
              <a:buChar char="•"/>
            </a:pPr>
            <a:r>
              <a:rPr lang="en-US" sz="3200" dirty="0">
                <a:solidFill>
                  <a:schemeClr val="bg1"/>
                </a:solidFill>
                <a:latin typeface="Helvetica"/>
                <a:cs typeface="Helvetica"/>
              </a:rPr>
              <a:t>Prebuilt parameterized models and methods</a:t>
            </a:r>
          </a:p>
        </p:txBody>
      </p:sp>
      <p:sp>
        <p:nvSpPr>
          <p:cNvPr id="4" name="TextBox 3"/>
          <p:cNvSpPr txBox="1"/>
          <p:nvPr/>
        </p:nvSpPr>
        <p:spPr>
          <a:xfrm>
            <a:off x="1095328" y="3562434"/>
            <a:ext cx="7716520" cy="1077218"/>
          </a:xfrm>
          <a:prstGeom prst="rect">
            <a:avLst/>
          </a:prstGeom>
          <a:noFill/>
        </p:spPr>
        <p:txBody>
          <a:bodyPr wrap="square" rtlCol="0">
            <a:spAutoFit/>
          </a:bodyPr>
          <a:lstStyle/>
          <a:p>
            <a:r>
              <a:rPr lang="en-US" sz="3200" dirty="0">
                <a:solidFill>
                  <a:schemeClr val="bg1"/>
                </a:solidFill>
                <a:latin typeface="Helvetica"/>
                <a:cs typeface="Helvetica"/>
              </a:rPr>
              <a:t>But wait there’s more!</a:t>
            </a:r>
          </a:p>
          <a:p>
            <a:pPr marL="457200" indent="-457200">
              <a:buFont typeface="Arial" panose="020B0604020202020204" pitchFamily="34" charset="0"/>
              <a:buChar char="•"/>
            </a:pPr>
            <a:r>
              <a:rPr lang="en-US" sz="3200" dirty="0">
                <a:solidFill>
                  <a:schemeClr val="bg1"/>
                </a:solidFill>
                <a:latin typeface="Helvetica"/>
                <a:cs typeface="Helvetica"/>
              </a:rPr>
              <a:t>Pull in custom R and Python scripts</a:t>
            </a:r>
          </a:p>
        </p:txBody>
      </p:sp>
    </p:spTree>
    <p:extLst>
      <p:ext uri="{BB962C8B-B14F-4D97-AF65-F5344CB8AC3E}">
        <p14:creationId xmlns:p14="http://schemas.microsoft.com/office/powerpoint/2010/main" val="31267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pPr algn="l"/>
            <a:r>
              <a:rPr lang="en-US" b="1" dirty="0">
                <a:latin typeface="+mn-lt"/>
              </a:rPr>
              <a:t>General Process Overview</a:t>
            </a:r>
            <a:endParaRPr lang="en-US" b="0" dirty="0"/>
          </a:p>
        </p:txBody>
      </p:sp>
      <p:sp>
        <p:nvSpPr>
          <p:cNvPr id="8" name="Right Arrow 7"/>
          <p:cNvSpPr/>
          <p:nvPr/>
        </p:nvSpPr>
        <p:spPr>
          <a:xfrm>
            <a:off x="786384" y="3862138"/>
            <a:ext cx="7571232" cy="288197"/>
          </a:xfrm>
          <a:prstGeom prst="rightArrow">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kern="0">
              <a:solidFill>
                <a:sysClr val="windowText" lastClr="000000"/>
              </a:solidFill>
            </a:endParaRPr>
          </a:p>
        </p:txBody>
      </p:sp>
      <p:sp>
        <p:nvSpPr>
          <p:cNvPr id="12" name="Rectangle 11"/>
          <p:cNvSpPr/>
          <p:nvPr/>
        </p:nvSpPr>
        <p:spPr>
          <a:xfrm>
            <a:off x="626065" y="4145559"/>
            <a:ext cx="7891904" cy="461665"/>
          </a:xfrm>
          <a:prstGeom prst="rect">
            <a:avLst/>
          </a:prstGeom>
        </p:spPr>
        <p:txBody>
          <a:bodyPr wrap="none">
            <a:spAutoFit/>
          </a:bodyPr>
          <a:lstStyle/>
          <a:p>
            <a:pPr algn="ctr" defTabSz="914378"/>
            <a:r>
              <a:rPr lang="en-US" sz="1200" b="1" kern="0" dirty="0">
                <a:solidFill>
                  <a:srgbClr val="696969"/>
                </a:solidFill>
              </a:rPr>
              <a:t>These are iterative processes. However your organization depicts this, the end goal is Actionable Intelligent Information.</a:t>
            </a:r>
          </a:p>
          <a:p>
            <a:pPr algn="ctr" defTabSz="914378"/>
            <a:r>
              <a:rPr lang="en-US" sz="1200" b="1" kern="0" dirty="0">
                <a:solidFill>
                  <a:srgbClr val="696969"/>
                </a:solidFill>
              </a:rPr>
              <a:t>Building results into solutions enhances the return on investment.</a:t>
            </a:r>
          </a:p>
        </p:txBody>
      </p:sp>
      <p:sp>
        <p:nvSpPr>
          <p:cNvPr id="25" name="Content Placeholder 2"/>
          <p:cNvSpPr txBox="1">
            <a:spLocks/>
          </p:cNvSpPr>
          <p:nvPr/>
        </p:nvSpPr>
        <p:spPr>
          <a:xfrm>
            <a:off x="5349339" y="2107312"/>
            <a:ext cx="1382825" cy="640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78">
              <a:buNone/>
            </a:pPr>
            <a:r>
              <a:rPr lang="en-US" sz="1200" b="1" dirty="0">
                <a:solidFill>
                  <a:srgbClr val="696969"/>
                </a:solidFill>
              </a:rPr>
              <a:t>Model, Train, Test and Evaluate</a:t>
            </a:r>
          </a:p>
        </p:txBody>
      </p:sp>
      <p:sp>
        <p:nvSpPr>
          <p:cNvPr id="26" name="Content Placeholder 2"/>
          <p:cNvSpPr txBox="1">
            <a:spLocks/>
          </p:cNvSpPr>
          <p:nvPr/>
        </p:nvSpPr>
        <p:spPr>
          <a:xfrm>
            <a:off x="3877942" y="2881841"/>
            <a:ext cx="1382825" cy="640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78">
              <a:buNone/>
            </a:pPr>
            <a:r>
              <a:rPr lang="en-US" sz="1200" b="1" dirty="0">
                <a:solidFill>
                  <a:srgbClr val="696969"/>
                </a:solidFill>
              </a:rPr>
              <a:t>Data Munge</a:t>
            </a:r>
          </a:p>
          <a:p>
            <a:pPr marL="0" indent="0" algn="ctr" defTabSz="914378">
              <a:buNone/>
            </a:pPr>
            <a:r>
              <a:rPr lang="en-US" sz="1200" b="1" dirty="0">
                <a:solidFill>
                  <a:srgbClr val="696969"/>
                </a:solidFill>
              </a:rPr>
              <a:t>Data Wrangle</a:t>
            </a:r>
          </a:p>
        </p:txBody>
      </p:sp>
      <p:sp>
        <p:nvSpPr>
          <p:cNvPr id="27" name="Content Placeholder 2"/>
          <p:cNvSpPr txBox="1">
            <a:spLocks/>
          </p:cNvSpPr>
          <p:nvPr/>
        </p:nvSpPr>
        <p:spPr>
          <a:xfrm>
            <a:off x="2403276" y="2107312"/>
            <a:ext cx="1382825" cy="640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78">
              <a:spcBef>
                <a:spcPts val="0"/>
              </a:spcBef>
              <a:buNone/>
            </a:pPr>
            <a:r>
              <a:rPr lang="en-US" sz="1200" b="1" dirty="0">
                <a:solidFill>
                  <a:srgbClr val="696969"/>
                </a:solidFill>
              </a:rPr>
              <a:t>Obtain data</a:t>
            </a:r>
          </a:p>
        </p:txBody>
      </p:sp>
      <p:sp>
        <p:nvSpPr>
          <p:cNvPr id="28" name="Content Placeholder 2"/>
          <p:cNvSpPr txBox="1">
            <a:spLocks/>
          </p:cNvSpPr>
          <p:nvPr/>
        </p:nvSpPr>
        <p:spPr>
          <a:xfrm>
            <a:off x="922944" y="2881841"/>
            <a:ext cx="1382825" cy="640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78">
              <a:buNone/>
            </a:pPr>
            <a:r>
              <a:rPr lang="en-US" sz="1200" b="1" dirty="0">
                <a:solidFill>
                  <a:srgbClr val="696969"/>
                </a:solidFill>
              </a:rPr>
              <a:t>Define the problem and desired outcome</a:t>
            </a:r>
          </a:p>
        </p:txBody>
      </p:sp>
      <p:sp>
        <p:nvSpPr>
          <p:cNvPr id="33" name="Freeform 7"/>
          <p:cNvSpPr>
            <a:spLocks/>
          </p:cNvSpPr>
          <p:nvPr/>
        </p:nvSpPr>
        <p:spPr bwMode="auto">
          <a:xfrm>
            <a:off x="787166" y="1590846"/>
            <a:ext cx="1698842" cy="84685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sp>
        <p:nvSpPr>
          <p:cNvPr id="34" name="Freeform 7"/>
          <p:cNvSpPr>
            <a:spLocks/>
          </p:cNvSpPr>
          <p:nvPr/>
        </p:nvSpPr>
        <p:spPr bwMode="auto">
          <a:xfrm flipV="1">
            <a:off x="2254692" y="2437704"/>
            <a:ext cx="1698842" cy="84685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sp>
        <p:nvSpPr>
          <p:cNvPr id="35" name="Freeform 7"/>
          <p:cNvSpPr>
            <a:spLocks/>
          </p:cNvSpPr>
          <p:nvPr/>
        </p:nvSpPr>
        <p:spPr bwMode="auto">
          <a:xfrm>
            <a:off x="3722325" y="1590846"/>
            <a:ext cx="1698842" cy="84685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sp>
        <p:nvSpPr>
          <p:cNvPr id="36" name="Freeform 7"/>
          <p:cNvSpPr>
            <a:spLocks/>
          </p:cNvSpPr>
          <p:nvPr/>
        </p:nvSpPr>
        <p:spPr bwMode="auto">
          <a:xfrm flipV="1">
            <a:off x="5189852" y="2437704"/>
            <a:ext cx="1698842" cy="84685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sp>
        <p:nvSpPr>
          <p:cNvPr id="37" name="Freeform 7"/>
          <p:cNvSpPr>
            <a:spLocks/>
          </p:cNvSpPr>
          <p:nvPr/>
        </p:nvSpPr>
        <p:spPr bwMode="auto">
          <a:xfrm>
            <a:off x="6657993" y="1590846"/>
            <a:ext cx="1698842" cy="846859"/>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grpSp>
        <p:nvGrpSpPr>
          <p:cNvPr id="63" name="Group 62"/>
          <p:cNvGrpSpPr/>
          <p:nvPr/>
        </p:nvGrpSpPr>
        <p:grpSpPr>
          <a:xfrm>
            <a:off x="2820893" y="1409929"/>
            <a:ext cx="542017" cy="542015"/>
            <a:chOff x="2708324" y="1506251"/>
            <a:chExt cx="418280" cy="418280"/>
          </a:xfrm>
          <a:solidFill>
            <a:srgbClr val="2FB4A5"/>
          </a:solidFill>
        </p:grpSpPr>
        <p:sp>
          <p:nvSpPr>
            <p:cNvPr id="65" name="Teardrop 64"/>
            <p:cNvSpPr/>
            <p:nvPr/>
          </p:nvSpPr>
          <p:spPr>
            <a:xfrm rot="8100000">
              <a:off x="2708324" y="1506251"/>
              <a:ext cx="418280" cy="41828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kern="0" dirty="0">
                <a:solidFill>
                  <a:sysClr val="windowText" lastClr="000000"/>
                </a:solidFill>
              </a:endParaRPr>
            </a:p>
          </p:txBody>
        </p:sp>
        <p:sp>
          <p:nvSpPr>
            <p:cNvPr id="66"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grpSp>
      <p:grpSp>
        <p:nvGrpSpPr>
          <p:cNvPr id="59" name="Group 58"/>
          <p:cNvGrpSpPr/>
          <p:nvPr/>
        </p:nvGrpSpPr>
        <p:grpSpPr>
          <a:xfrm>
            <a:off x="1338498" y="2194597"/>
            <a:ext cx="551723" cy="551722"/>
            <a:chOff x="7322925" y="1113826"/>
            <a:chExt cx="418280" cy="418280"/>
          </a:xfrm>
          <a:solidFill>
            <a:srgbClr val="2FB4A5"/>
          </a:solidFill>
        </p:grpSpPr>
        <p:sp>
          <p:nvSpPr>
            <p:cNvPr id="61" name="Teardrop 60"/>
            <p:cNvSpPr/>
            <p:nvPr/>
          </p:nvSpPr>
          <p:spPr>
            <a:xfrm rot="8100000">
              <a:off x="7322925" y="1113826"/>
              <a:ext cx="418280" cy="41828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kern="0" dirty="0">
                <a:solidFill>
                  <a:sysClr val="windowText" lastClr="000000"/>
                </a:solidFill>
              </a:endParaRPr>
            </a:p>
          </p:txBody>
        </p:sp>
        <p:sp>
          <p:nvSpPr>
            <p:cNvPr id="62"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grpSp>
      <p:pic>
        <p:nvPicPr>
          <p:cNvPr id="60" name="Picture 59" descr="Oakwood_Icons_Solid_0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37961" y="2195690"/>
            <a:ext cx="552789" cy="552789"/>
          </a:xfrm>
          <a:prstGeom prst="rect">
            <a:avLst/>
          </a:prstGeom>
        </p:spPr>
      </p:pic>
      <p:grpSp>
        <p:nvGrpSpPr>
          <p:cNvPr id="40" name="Group 39"/>
          <p:cNvGrpSpPr/>
          <p:nvPr/>
        </p:nvGrpSpPr>
        <p:grpSpPr>
          <a:xfrm>
            <a:off x="4292142" y="2194597"/>
            <a:ext cx="550037" cy="550037"/>
            <a:chOff x="4158893" y="1506251"/>
            <a:chExt cx="418280" cy="418280"/>
          </a:xfrm>
          <a:solidFill>
            <a:srgbClr val="2FB4A5"/>
          </a:solidFill>
        </p:grpSpPr>
        <p:sp>
          <p:nvSpPr>
            <p:cNvPr id="57" name="Teardrop 56"/>
            <p:cNvSpPr/>
            <p:nvPr/>
          </p:nvSpPr>
          <p:spPr>
            <a:xfrm rot="8100000">
              <a:off x="4158893" y="1506251"/>
              <a:ext cx="418280" cy="41828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kern="0" dirty="0">
                <a:solidFill>
                  <a:sysClr val="windowText" lastClr="000000"/>
                </a:solidFill>
              </a:endParaRPr>
            </a:p>
          </p:txBody>
        </p:sp>
        <p:sp>
          <p:nvSpPr>
            <p:cNvPr id="58" name="Freeform 11"/>
            <p:cNvSpPr>
              <a:spLocks/>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grp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grpSp>
      <p:sp>
        <p:nvSpPr>
          <p:cNvPr id="43" name="Content Placeholder 2"/>
          <p:cNvSpPr txBox="1">
            <a:spLocks/>
          </p:cNvSpPr>
          <p:nvPr/>
        </p:nvSpPr>
        <p:spPr>
          <a:xfrm>
            <a:off x="6852222" y="2811856"/>
            <a:ext cx="1382825" cy="640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78">
              <a:buNone/>
            </a:pPr>
            <a:r>
              <a:rPr lang="en-US" sz="1200" b="1" dirty="0">
                <a:solidFill>
                  <a:srgbClr val="696969"/>
                </a:solidFill>
              </a:rPr>
              <a:t>Present and Incorporate into Solutions</a:t>
            </a:r>
          </a:p>
        </p:txBody>
      </p:sp>
      <p:grpSp>
        <p:nvGrpSpPr>
          <p:cNvPr id="44" name="Group 43"/>
          <p:cNvGrpSpPr/>
          <p:nvPr/>
        </p:nvGrpSpPr>
        <p:grpSpPr>
          <a:xfrm>
            <a:off x="7269138" y="2113301"/>
            <a:ext cx="549085" cy="549084"/>
            <a:chOff x="5665857" y="1506251"/>
            <a:chExt cx="418280" cy="418280"/>
          </a:xfrm>
          <a:solidFill>
            <a:srgbClr val="2FB4A5"/>
          </a:solidFill>
        </p:grpSpPr>
        <p:sp>
          <p:nvSpPr>
            <p:cNvPr id="51" name="Teardrop 50"/>
            <p:cNvSpPr/>
            <p:nvPr/>
          </p:nvSpPr>
          <p:spPr>
            <a:xfrm rot="8100000">
              <a:off x="5665857" y="1506251"/>
              <a:ext cx="418280" cy="41828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kern="0" dirty="0">
                <a:solidFill>
                  <a:sysClr val="windowText" lastClr="000000"/>
                </a:solidFill>
              </a:endParaRPr>
            </a:p>
          </p:txBody>
        </p:sp>
        <p:sp>
          <p:nvSpPr>
            <p:cNvPr id="52"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grp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grpSp>
      <p:grpSp>
        <p:nvGrpSpPr>
          <p:cNvPr id="45" name="Group 44"/>
          <p:cNvGrpSpPr/>
          <p:nvPr/>
        </p:nvGrpSpPr>
        <p:grpSpPr>
          <a:xfrm>
            <a:off x="5762059" y="1400218"/>
            <a:ext cx="550037" cy="550037"/>
            <a:chOff x="4158893" y="1506251"/>
            <a:chExt cx="418280" cy="418280"/>
          </a:xfrm>
          <a:solidFill>
            <a:srgbClr val="2FB4A5"/>
          </a:solidFill>
        </p:grpSpPr>
        <p:sp>
          <p:nvSpPr>
            <p:cNvPr id="49" name="Teardrop 48"/>
            <p:cNvSpPr/>
            <p:nvPr/>
          </p:nvSpPr>
          <p:spPr>
            <a:xfrm rot="8100000">
              <a:off x="4158893" y="1506251"/>
              <a:ext cx="418280" cy="41828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kern="0" dirty="0">
                <a:solidFill>
                  <a:sysClr val="windowText" lastClr="000000"/>
                </a:solidFill>
              </a:endParaRPr>
            </a:p>
          </p:txBody>
        </p:sp>
        <p:sp>
          <p:nvSpPr>
            <p:cNvPr id="50" name="Freeform 11"/>
            <p:cNvSpPr>
              <a:spLocks/>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grpFill/>
            <a:ln>
              <a:noFill/>
            </a:ln>
          </p:spPr>
          <p:txBody>
            <a:bodyPr vert="horz" wrap="square" lIns="91440" tIns="45720" rIns="91440" bIns="45720" numCol="1" anchor="t" anchorCtr="0" compatLnSpc="1">
              <a:prstTxWarp prst="textNoShape">
                <a:avLst/>
              </a:prstTxWarp>
            </a:bodyPr>
            <a:lstStyle/>
            <a:p>
              <a:pPr defTabSz="914378"/>
              <a:endParaRPr lang="en-US" kern="0" dirty="0">
                <a:solidFill>
                  <a:sysClr val="windowText" lastClr="000000"/>
                </a:solidFill>
              </a:endParaRPr>
            </a:p>
          </p:txBody>
        </p:sp>
      </p:grpSp>
      <p:pic>
        <p:nvPicPr>
          <p:cNvPr id="68" name="Picture 67" descr="Oakwood_Icons_Solid_00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13901" y="1408020"/>
            <a:ext cx="551726" cy="551726"/>
          </a:xfrm>
          <a:prstGeom prst="rect">
            <a:avLst/>
          </a:prstGeom>
        </p:spPr>
      </p:pic>
      <p:pic>
        <p:nvPicPr>
          <p:cNvPr id="69" name="Picture 68" descr="Oakwood_Icons_Solid_01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89932" y="2190872"/>
            <a:ext cx="551726" cy="551726"/>
          </a:xfrm>
          <a:prstGeom prst="rect">
            <a:avLst/>
          </a:prstGeom>
        </p:spPr>
      </p:pic>
      <p:pic>
        <p:nvPicPr>
          <p:cNvPr id="70" name="Picture 69" descr="Oakwood_Icons_Solid_011.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63717" y="1408020"/>
            <a:ext cx="551726" cy="551726"/>
          </a:xfrm>
          <a:prstGeom prst="rect">
            <a:avLst/>
          </a:prstGeom>
        </p:spPr>
      </p:pic>
      <p:pic>
        <p:nvPicPr>
          <p:cNvPr id="71" name="Picture 70" descr="Oakwood_Icons_Solid_015.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67239" y="2122930"/>
            <a:ext cx="552789" cy="552789"/>
          </a:xfrm>
          <a:prstGeom prst="rect">
            <a:avLst/>
          </a:prstGeom>
        </p:spPr>
      </p:pic>
    </p:spTree>
    <p:extLst>
      <p:ext uri="{BB962C8B-B14F-4D97-AF65-F5344CB8AC3E}">
        <p14:creationId xmlns:p14="http://schemas.microsoft.com/office/powerpoint/2010/main" val="234471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22"/>
          </p:nvPr>
        </p:nvSpPr>
        <p:spPr>
          <a:xfrm>
            <a:off x="6800335" y="4605682"/>
            <a:ext cx="2133600" cy="273844"/>
          </a:xfrm>
        </p:spPr>
        <p:txBody>
          <a:bodyPr/>
          <a:lstStyle/>
          <a:p>
            <a:fld id="{3C2E9B05-F98A-A547-8F51-9A63F2DAF7ED}" type="slidenum">
              <a:rPr lang="en-US" smtClean="0"/>
              <a:pPr/>
              <a:t>7</a:t>
            </a:fld>
            <a:endParaRPr lang="en-US" dirty="0"/>
          </a:p>
        </p:txBody>
      </p:sp>
      <p:pic>
        <p:nvPicPr>
          <p:cNvPr id="2" name="Picture 1"/>
          <p:cNvPicPr>
            <a:picLocks noChangeAspect="1"/>
          </p:cNvPicPr>
          <p:nvPr/>
        </p:nvPicPr>
        <p:blipFill>
          <a:blip r:embed="rId2"/>
          <a:stretch>
            <a:fillRect/>
          </a:stretch>
        </p:blipFill>
        <p:spPr>
          <a:xfrm>
            <a:off x="226647" y="248110"/>
            <a:ext cx="6217976" cy="4735174"/>
          </a:xfrm>
          <a:prstGeom prst="rect">
            <a:avLst/>
          </a:prstGeom>
        </p:spPr>
      </p:pic>
      <p:sp>
        <p:nvSpPr>
          <p:cNvPr id="3" name="TextBox 2"/>
          <p:cNvSpPr txBox="1"/>
          <p:nvPr/>
        </p:nvSpPr>
        <p:spPr>
          <a:xfrm>
            <a:off x="6800335" y="408644"/>
            <a:ext cx="2216612" cy="1200329"/>
          </a:xfrm>
          <a:prstGeom prst="rect">
            <a:avLst/>
          </a:prstGeom>
          <a:noFill/>
        </p:spPr>
        <p:txBody>
          <a:bodyPr wrap="square" rtlCol="0">
            <a:spAutoFit/>
          </a:bodyPr>
          <a:lstStyle/>
          <a:p>
            <a:r>
              <a:rPr lang="en-US" sz="2400" b="1" dirty="0" err="1">
                <a:solidFill>
                  <a:srgbClr val="54565A"/>
                </a:solidFill>
                <a:latin typeface="Helvetica"/>
                <a:cs typeface="Helvetica"/>
              </a:rPr>
              <a:t>AzureML</a:t>
            </a:r>
            <a:r>
              <a:rPr lang="en-US" sz="2400" b="1" dirty="0">
                <a:solidFill>
                  <a:srgbClr val="54565A"/>
                </a:solidFill>
                <a:latin typeface="Helvetica"/>
                <a:cs typeface="Helvetica"/>
              </a:rPr>
              <a:t> Studio Experiment</a:t>
            </a:r>
          </a:p>
        </p:txBody>
      </p:sp>
      <p:sp>
        <p:nvSpPr>
          <p:cNvPr id="4" name="TextBox 3"/>
          <p:cNvSpPr txBox="1"/>
          <p:nvPr/>
        </p:nvSpPr>
        <p:spPr>
          <a:xfrm>
            <a:off x="6800335" y="1703294"/>
            <a:ext cx="2340708" cy="2585323"/>
          </a:xfrm>
          <a:prstGeom prst="rect">
            <a:avLst/>
          </a:prstGeom>
          <a:noFill/>
        </p:spPr>
        <p:txBody>
          <a:bodyPr wrap="square" rtlCol="0">
            <a:spAutoFit/>
          </a:bodyPr>
          <a:lstStyle/>
          <a:p>
            <a:r>
              <a:rPr lang="en-US" dirty="0">
                <a:solidFill>
                  <a:srgbClr val="54565A"/>
                </a:solidFill>
                <a:latin typeface="Helvetica"/>
                <a:cs typeface="Helvetica"/>
              </a:rPr>
              <a:t>This experiment tunes and compares four models</a:t>
            </a:r>
          </a:p>
          <a:p>
            <a:endParaRPr lang="en-US" dirty="0">
              <a:solidFill>
                <a:srgbClr val="54565A"/>
              </a:solidFill>
              <a:latin typeface="Helvetica"/>
              <a:cs typeface="Helvetica"/>
            </a:endParaRPr>
          </a:p>
          <a:p>
            <a:r>
              <a:rPr lang="en-US" dirty="0">
                <a:solidFill>
                  <a:srgbClr val="54565A"/>
                </a:solidFill>
                <a:latin typeface="Helvetica"/>
                <a:cs typeface="Helvetica"/>
              </a:rPr>
              <a:t>Each rectangle is a module or step</a:t>
            </a:r>
          </a:p>
          <a:p>
            <a:endParaRPr lang="en-US" dirty="0">
              <a:solidFill>
                <a:srgbClr val="54565A"/>
              </a:solidFill>
              <a:latin typeface="Helvetica"/>
              <a:cs typeface="Helvetica"/>
            </a:endParaRPr>
          </a:p>
          <a:p>
            <a:r>
              <a:rPr lang="en-US" dirty="0">
                <a:solidFill>
                  <a:srgbClr val="54565A"/>
                </a:solidFill>
                <a:latin typeface="Helvetica"/>
                <a:cs typeface="Helvetica"/>
              </a:rPr>
              <a:t>Lines show the data flow</a:t>
            </a:r>
          </a:p>
        </p:txBody>
      </p:sp>
      <p:sp>
        <p:nvSpPr>
          <p:cNvPr id="5" name="TextBox 4"/>
          <p:cNvSpPr txBox="1"/>
          <p:nvPr/>
        </p:nvSpPr>
        <p:spPr>
          <a:xfrm>
            <a:off x="1548143" y="488887"/>
            <a:ext cx="1249060" cy="369332"/>
          </a:xfrm>
          <a:prstGeom prst="rect">
            <a:avLst/>
          </a:prstGeom>
          <a:noFill/>
        </p:spPr>
        <p:txBody>
          <a:bodyPr wrap="none" rtlCol="0">
            <a:spAutoFit/>
          </a:bodyPr>
          <a:lstStyle/>
          <a:p>
            <a:r>
              <a:rPr lang="en-US" b="1" dirty="0">
                <a:solidFill>
                  <a:schemeClr val="accent2"/>
                </a:solidFill>
                <a:latin typeface="Helvetica"/>
                <a:cs typeface="Helvetica"/>
              </a:rPr>
              <a:t>Data prep</a:t>
            </a:r>
          </a:p>
        </p:txBody>
      </p:sp>
      <p:sp>
        <p:nvSpPr>
          <p:cNvPr id="46" name="TextBox 45"/>
          <p:cNvSpPr txBox="1"/>
          <p:nvPr/>
        </p:nvSpPr>
        <p:spPr>
          <a:xfrm>
            <a:off x="504267" y="1518628"/>
            <a:ext cx="1043876" cy="369332"/>
          </a:xfrm>
          <a:prstGeom prst="rect">
            <a:avLst/>
          </a:prstGeom>
          <a:noFill/>
        </p:spPr>
        <p:txBody>
          <a:bodyPr wrap="none" rtlCol="0">
            <a:spAutoFit/>
          </a:bodyPr>
          <a:lstStyle/>
          <a:p>
            <a:r>
              <a:rPr lang="en-US" b="1" dirty="0">
                <a:solidFill>
                  <a:schemeClr val="accent2"/>
                </a:solidFill>
                <a:latin typeface="Helvetica"/>
                <a:cs typeface="Helvetica"/>
              </a:rPr>
              <a:t>Model 3</a:t>
            </a:r>
          </a:p>
        </p:txBody>
      </p:sp>
      <p:sp>
        <p:nvSpPr>
          <p:cNvPr id="49" name="TextBox 48"/>
          <p:cNvSpPr txBox="1"/>
          <p:nvPr/>
        </p:nvSpPr>
        <p:spPr>
          <a:xfrm>
            <a:off x="3350516" y="4236350"/>
            <a:ext cx="1043876" cy="369332"/>
          </a:xfrm>
          <a:prstGeom prst="rect">
            <a:avLst/>
          </a:prstGeom>
          <a:noFill/>
        </p:spPr>
        <p:txBody>
          <a:bodyPr wrap="none" rtlCol="0">
            <a:spAutoFit/>
          </a:bodyPr>
          <a:lstStyle/>
          <a:p>
            <a:r>
              <a:rPr lang="en-US" b="1" dirty="0">
                <a:solidFill>
                  <a:schemeClr val="accent2"/>
                </a:solidFill>
                <a:latin typeface="Helvetica"/>
                <a:cs typeface="Helvetica"/>
              </a:rPr>
              <a:t>Model 4</a:t>
            </a:r>
          </a:p>
        </p:txBody>
      </p:sp>
      <p:sp>
        <p:nvSpPr>
          <p:cNvPr id="57" name="TextBox 56"/>
          <p:cNvSpPr txBox="1"/>
          <p:nvPr/>
        </p:nvSpPr>
        <p:spPr>
          <a:xfrm>
            <a:off x="3524253" y="860886"/>
            <a:ext cx="1043876" cy="369332"/>
          </a:xfrm>
          <a:prstGeom prst="rect">
            <a:avLst/>
          </a:prstGeom>
          <a:noFill/>
        </p:spPr>
        <p:txBody>
          <a:bodyPr wrap="none" rtlCol="0">
            <a:spAutoFit/>
          </a:bodyPr>
          <a:lstStyle/>
          <a:p>
            <a:r>
              <a:rPr lang="en-US" b="1" dirty="0">
                <a:solidFill>
                  <a:schemeClr val="accent2"/>
                </a:solidFill>
                <a:latin typeface="Helvetica"/>
                <a:cs typeface="Helvetica"/>
              </a:rPr>
              <a:t>Model 1</a:t>
            </a:r>
          </a:p>
        </p:txBody>
      </p:sp>
      <p:sp>
        <p:nvSpPr>
          <p:cNvPr id="61" name="TextBox 60"/>
          <p:cNvSpPr txBox="1"/>
          <p:nvPr/>
        </p:nvSpPr>
        <p:spPr>
          <a:xfrm>
            <a:off x="5033099" y="824142"/>
            <a:ext cx="1043876" cy="369332"/>
          </a:xfrm>
          <a:prstGeom prst="rect">
            <a:avLst/>
          </a:prstGeom>
          <a:noFill/>
        </p:spPr>
        <p:txBody>
          <a:bodyPr wrap="none" rtlCol="0">
            <a:spAutoFit/>
          </a:bodyPr>
          <a:lstStyle/>
          <a:p>
            <a:r>
              <a:rPr lang="en-US" b="1" dirty="0">
                <a:solidFill>
                  <a:schemeClr val="accent2"/>
                </a:solidFill>
                <a:latin typeface="Helvetica"/>
                <a:cs typeface="Helvetica"/>
              </a:rPr>
              <a:t>Model 2</a:t>
            </a:r>
          </a:p>
        </p:txBody>
      </p:sp>
    </p:spTree>
    <p:extLst>
      <p:ext uri="{BB962C8B-B14F-4D97-AF65-F5344CB8AC3E}">
        <p14:creationId xmlns:p14="http://schemas.microsoft.com/office/powerpoint/2010/main" val="40088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2"/>
          </p:nvPr>
        </p:nvSpPr>
        <p:spPr/>
        <p:txBody>
          <a:bodyPr/>
          <a:lstStyle/>
          <a:p>
            <a:fld id="{3C2E9B05-F98A-A547-8F51-9A63F2DAF7ED}"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0" y="0"/>
            <a:ext cx="5613568" cy="5143500"/>
          </a:xfrm>
          <a:prstGeom prst="rect">
            <a:avLst/>
          </a:prstGeom>
        </p:spPr>
      </p:pic>
      <p:sp>
        <p:nvSpPr>
          <p:cNvPr id="6" name="TextBox 5"/>
          <p:cNvSpPr txBox="1"/>
          <p:nvPr/>
        </p:nvSpPr>
        <p:spPr>
          <a:xfrm>
            <a:off x="6019158" y="220920"/>
            <a:ext cx="3021895" cy="1200329"/>
          </a:xfrm>
          <a:prstGeom prst="rect">
            <a:avLst/>
          </a:prstGeom>
          <a:noFill/>
        </p:spPr>
        <p:txBody>
          <a:bodyPr wrap="square" rtlCol="0">
            <a:spAutoFit/>
          </a:bodyPr>
          <a:lstStyle/>
          <a:p>
            <a:r>
              <a:rPr lang="en-US" sz="2400" b="1" dirty="0" err="1">
                <a:solidFill>
                  <a:srgbClr val="54565A"/>
                </a:solidFill>
                <a:latin typeface="Helvetica"/>
                <a:cs typeface="Helvetica"/>
              </a:rPr>
              <a:t>AzureML</a:t>
            </a:r>
            <a:r>
              <a:rPr lang="en-US" sz="2400" b="1" dirty="0">
                <a:solidFill>
                  <a:srgbClr val="54565A"/>
                </a:solidFill>
                <a:latin typeface="Helvetica"/>
                <a:cs typeface="Helvetica"/>
              </a:rPr>
              <a:t> Studio Predictive Experiment</a:t>
            </a:r>
          </a:p>
        </p:txBody>
      </p:sp>
      <p:sp>
        <p:nvSpPr>
          <p:cNvPr id="8" name="TextBox 7"/>
          <p:cNvSpPr txBox="1"/>
          <p:nvPr/>
        </p:nvSpPr>
        <p:spPr>
          <a:xfrm>
            <a:off x="5849599" y="1582181"/>
            <a:ext cx="3021895" cy="3139321"/>
          </a:xfrm>
          <a:prstGeom prst="rect">
            <a:avLst/>
          </a:prstGeom>
          <a:noFill/>
        </p:spPr>
        <p:txBody>
          <a:bodyPr wrap="square" rtlCol="0">
            <a:spAutoFit/>
          </a:bodyPr>
          <a:lstStyle/>
          <a:p>
            <a:r>
              <a:rPr lang="en-US" dirty="0">
                <a:solidFill>
                  <a:srgbClr val="54565A"/>
                </a:solidFill>
                <a:latin typeface="Helvetica"/>
                <a:cs typeface="Helvetica"/>
              </a:rPr>
              <a:t>Transforms the training experiment into a predictor</a:t>
            </a:r>
          </a:p>
          <a:p>
            <a:endParaRPr lang="en-US" dirty="0">
              <a:solidFill>
                <a:srgbClr val="54565A"/>
              </a:solidFill>
              <a:latin typeface="Helvetica"/>
              <a:cs typeface="Helvetica"/>
            </a:endParaRPr>
          </a:p>
          <a:p>
            <a:pPr marL="285750" indent="-285750">
              <a:buFont typeface="Arial" panose="020B0604020202020204" pitchFamily="34" charset="0"/>
              <a:buChar char="•"/>
            </a:pPr>
            <a:r>
              <a:rPr lang="en-US" dirty="0">
                <a:solidFill>
                  <a:srgbClr val="54565A"/>
                </a:solidFill>
                <a:latin typeface="Helvetica"/>
                <a:cs typeface="Helvetica"/>
              </a:rPr>
              <a:t>Adds web service input and output</a:t>
            </a:r>
          </a:p>
          <a:p>
            <a:pPr marL="285750" indent="-285750">
              <a:buFont typeface="Arial" panose="020B0604020202020204" pitchFamily="34" charset="0"/>
              <a:buChar char="•"/>
            </a:pPr>
            <a:r>
              <a:rPr lang="en-US" dirty="0">
                <a:solidFill>
                  <a:srgbClr val="54565A"/>
                </a:solidFill>
                <a:latin typeface="Helvetica"/>
                <a:cs typeface="Helvetica"/>
              </a:rPr>
              <a:t>Uses trained models and data transformations from training experiment</a:t>
            </a:r>
          </a:p>
          <a:p>
            <a:pPr marL="285750" indent="-285750">
              <a:buFont typeface="Arial" panose="020B0604020202020204" pitchFamily="34" charset="0"/>
              <a:buChar char="•"/>
            </a:pPr>
            <a:r>
              <a:rPr lang="en-US" dirty="0">
                <a:solidFill>
                  <a:srgbClr val="54565A"/>
                </a:solidFill>
                <a:latin typeface="Helvetica"/>
                <a:cs typeface="Helvetica"/>
              </a:rPr>
              <a:t>Can then be tweaked and published</a:t>
            </a:r>
          </a:p>
          <a:p>
            <a:endParaRPr lang="en-US" dirty="0">
              <a:solidFill>
                <a:srgbClr val="54565A"/>
              </a:solidFill>
              <a:latin typeface="Helvetica"/>
              <a:cs typeface="Helvetica"/>
            </a:endParaRPr>
          </a:p>
        </p:txBody>
      </p:sp>
    </p:spTree>
    <p:extLst>
      <p:ext uri="{BB962C8B-B14F-4D97-AF65-F5344CB8AC3E}">
        <p14:creationId xmlns:p14="http://schemas.microsoft.com/office/powerpoint/2010/main" val="254243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1531" y="220920"/>
            <a:ext cx="7933183" cy="4563809"/>
          </a:xfrm>
          <a:prstGeom prst="rect">
            <a:avLst/>
          </a:prstGeom>
        </p:spPr>
      </p:pic>
      <p:sp>
        <p:nvSpPr>
          <p:cNvPr id="8" name="TextBox 7"/>
          <p:cNvSpPr txBox="1"/>
          <p:nvPr/>
        </p:nvSpPr>
        <p:spPr>
          <a:xfrm>
            <a:off x="4844503" y="682585"/>
            <a:ext cx="4481164" cy="2585323"/>
          </a:xfrm>
          <a:prstGeom prst="rect">
            <a:avLst/>
          </a:prstGeom>
          <a:noFill/>
        </p:spPr>
        <p:txBody>
          <a:bodyPr wrap="square" rtlCol="0">
            <a:spAutoFit/>
          </a:bodyPr>
          <a:lstStyle/>
          <a:p>
            <a:r>
              <a:rPr lang="en-US" dirty="0">
                <a:solidFill>
                  <a:srgbClr val="54565A"/>
                </a:solidFill>
                <a:latin typeface="Helvetica"/>
                <a:cs typeface="Helvetica"/>
              </a:rPr>
              <a:t>Web Service can be called using API key and URLs provided  </a:t>
            </a:r>
          </a:p>
          <a:p>
            <a:pPr marL="285750" indent="-285750">
              <a:buFont typeface="Arial" panose="020B0604020202020204" pitchFamily="34" charset="0"/>
              <a:buChar char="•"/>
            </a:pPr>
            <a:r>
              <a:rPr lang="en-US" dirty="0">
                <a:solidFill>
                  <a:srgbClr val="54565A"/>
                </a:solidFill>
                <a:latin typeface="Helvetica"/>
                <a:cs typeface="Helvetica"/>
              </a:rPr>
              <a:t>Test button allows entering input data for on the spot testing</a:t>
            </a:r>
          </a:p>
          <a:p>
            <a:pPr marL="285750" indent="-285750">
              <a:buFont typeface="Arial" panose="020B0604020202020204" pitchFamily="34" charset="0"/>
              <a:buChar char="•"/>
            </a:pPr>
            <a:r>
              <a:rPr lang="en-US" dirty="0">
                <a:solidFill>
                  <a:srgbClr val="54565A"/>
                </a:solidFill>
                <a:latin typeface="Helvetica"/>
                <a:cs typeface="Helvetica"/>
              </a:rPr>
              <a:t>Test links provide html interface for manual usage / testing.</a:t>
            </a:r>
          </a:p>
          <a:p>
            <a:pPr marL="285750" indent="-285750">
              <a:buFont typeface="Arial" panose="020B0604020202020204" pitchFamily="34" charset="0"/>
              <a:buChar char="•"/>
            </a:pPr>
            <a:r>
              <a:rPr lang="en-US" dirty="0">
                <a:solidFill>
                  <a:srgbClr val="54565A"/>
                </a:solidFill>
                <a:latin typeface="Helvetica"/>
                <a:cs typeface="Helvetica"/>
              </a:rPr>
              <a:t>Excel client download to use web service</a:t>
            </a:r>
          </a:p>
          <a:p>
            <a:endParaRPr lang="en-US" dirty="0">
              <a:solidFill>
                <a:srgbClr val="54565A"/>
              </a:solidFill>
              <a:latin typeface="Helvetica"/>
              <a:cs typeface="Helvetica"/>
            </a:endParaRPr>
          </a:p>
        </p:txBody>
      </p:sp>
      <p:sp>
        <p:nvSpPr>
          <p:cNvPr id="7" name="TextBox 6"/>
          <p:cNvSpPr txBox="1"/>
          <p:nvPr/>
        </p:nvSpPr>
        <p:spPr>
          <a:xfrm>
            <a:off x="4057272" y="220920"/>
            <a:ext cx="4983781" cy="461665"/>
          </a:xfrm>
          <a:prstGeom prst="rect">
            <a:avLst/>
          </a:prstGeom>
          <a:noFill/>
        </p:spPr>
        <p:txBody>
          <a:bodyPr wrap="square" rtlCol="0">
            <a:spAutoFit/>
          </a:bodyPr>
          <a:lstStyle/>
          <a:p>
            <a:r>
              <a:rPr lang="en-US" sz="2400" b="1" dirty="0" err="1">
                <a:solidFill>
                  <a:srgbClr val="54565A"/>
                </a:solidFill>
                <a:latin typeface="Helvetica"/>
                <a:cs typeface="Helvetica"/>
              </a:rPr>
              <a:t>AzureML</a:t>
            </a:r>
            <a:r>
              <a:rPr lang="en-US" sz="2400" b="1" dirty="0">
                <a:solidFill>
                  <a:srgbClr val="54565A"/>
                </a:solidFill>
                <a:latin typeface="Helvetica"/>
                <a:cs typeface="Helvetica"/>
              </a:rPr>
              <a:t> Studio Web Service</a:t>
            </a:r>
          </a:p>
        </p:txBody>
      </p:sp>
      <p:sp>
        <p:nvSpPr>
          <p:cNvPr id="2" name="Slide Number Placeholder 1"/>
          <p:cNvSpPr>
            <a:spLocks noGrp="1"/>
          </p:cNvSpPr>
          <p:nvPr>
            <p:ph type="sldNum" sz="quarter" idx="22"/>
          </p:nvPr>
        </p:nvSpPr>
        <p:spPr>
          <a:xfrm>
            <a:off x="6800335" y="4611517"/>
            <a:ext cx="2133600" cy="273844"/>
          </a:xfrm>
        </p:spPr>
        <p:txBody>
          <a:bodyPr/>
          <a:lstStyle/>
          <a:p>
            <a:fld id="{3C2E9B05-F98A-A547-8F51-9A63F2DAF7ED}" type="slidenum">
              <a:rPr lang="en-US" smtClean="0"/>
              <a:pPr/>
              <a:t>9</a:t>
            </a:fld>
            <a:endParaRPr lang="en-US" dirty="0"/>
          </a:p>
        </p:txBody>
      </p:sp>
    </p:spTree>
    <p:extLst>
      <p:ext uri="{BB962C8B-B14F-4D97-AF65-F5344CB8AC3E}">
        <p14:creationId xmlns:p14="http://schemas.microsoft.com/office/powerpoint/2010/main" val="1577630105"/>
      </p:ext>
    </p:extLst>
  </p:cSld>
  <p:clrMapOvr>
    <a:masterClrMapping/>
  </p:clrMapOvr>
</p:sld>
</file>

<file path=ppt/theme/theme1.xml><?xml version="1.0" encoding="utf-8"?>
<a:theme xmlns:a="http://schemas.openxmlformats.org/drawingml/2006/main" name="Oakwood_MasterSlides_141121">
  <a:themeElements>
    <a:clrScheme name="Oakwood 141121">
      <a:dk1>
        <a:srgbClr val="54565A"/>
      </a:dk1>
      <a:lt1>
        <a:sysClr val="window" lastClr="FFFFFF"/>
      </a:lt1>
      <a:dk2>
        <a:srgbClr val="000000"/>
      </a:dk2>
      <a:lt2>
        <a:srgbClr val="FFFFFF"/>
      </a:lt2>
      <a:accent1>
        <a:srgbClr val="404040"/>
      </a:accent1>
      <a:accent2>
        <a:srgbClr val="005096"/>
      </a:accent2>
      <a:accent3>
        <a:srgbClr val="006EB7"/>
      </a:accent3>
      <a:accent4>
        <a:srgbClr val="426073"/>
      </a:accent4>
      <a:accent5>
        <a:srgbClr val="679DD5"/>
      </a:accent5>
      <a:accent6>
        <a:srgbClr val="FFFFFF"/>
      </a:accent6>
      <a:hlink>
        <a:srgbClr val="FFFFFF"/>
      </a:hlink>
      <a:folHlink>
        <a:srgbClr val="FFFFFF"/>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DAAE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b="1" dirty="0" smtClean="0">
            <a:solidFill>
              <a:srgbClr val="54565A"/>
            </a:solidFill>
            <a:latin typeface="Helvetica"/>
            <a:cs typeface="Helvetic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b8fd4c9-f8d3-46b5-a5cb-7c7b4d2a3119">OSGI-6291-20</_dlc_DocId>
    <_dlc_DocIdUrl xmlns="cb8fd4c9-f8d3-46b5-a5cb-7c7b4d2a3119">
      <Url>https://ozone.oakwoodsys.com/Marketing/_layouts/DocIdRedir.aspx?ID=OSGI-6291-20</Url>
      <Description>OSGI-6291-20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E5D3BF30124F4B93B39E297D19D491" ma:contentTypeVersion="0" ma:contentTypeDescription="Create a new document." ma:contentTypeScope="" ma:versionID="39987aa34bf5f34749427220bd9fd7db">
  <xsd:schema xmlns:xsd="http://www.w3.org/2001/XMLSchema" xmlns:xs="http://www.w3.org/2001/XMLSchema" xmlns:p="http://schemas.microsoft.com/office/2006/metadata/properties" xmlns:ns2="cb8fd4c9-f8d3-46b5-a5cb-7c7b4d2a3119" targetNamespace="http://schemas.microsoft.com/office/2006/metadata/properties" ma:root="true" ma:fieldsID="862aae94ee21747942f436922032428c" ns2:_="">
    <xsd:import namespace="cb8fd4c9-f8d3-46b5-a5cb-7c7b4d2a3119"/>
    <xsd:element name="properties">
      <xsd:complexType>
        <xsd:sequence>
          <xsd:element name="documentManagement">
            <xsd:complexType>
              <xsd:all>
                <xsd:element ref="ns2:_dlc_DocIdUrl" minOccurs="0"/>
                <xsd:element ref="ns2:_dlc_DocIdPersistId"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fd4c9-f8d3-46b5-a5cb-7c7b4d2a3119" elementFormDefault="qualified">
    <xsd:import namespace="http://schemas.microsoft.com/office/2006/documentManagement/types"/>
    <xsd:import namespace="http://schemas.microsoft.com/office/infopath/2007/PartnerControls"/>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8102DB-856E-4921-B65F-872AB046057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b8fd4c9-f8d3-46b5-a5cb-7c7b4d2a3119"/>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BAB95-682C-44AC-BF80-D45DA79CE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fd4c9-f8d3-46b5-a5cb-7c7b4d2a3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943535-1C28-4E2A-839F-C04A94E0C0FA}">
  <ds:schemaRefs>
    <ds:schemaRef ds:uri="http://schemas.microsoft.com/sharepoint/events"/>
  </ds:schemaRefs>
</ds:datastoreItem>
</file>

<file path=customXml/itemProps4.xml><?xml version="1.0" encoding="utf-8"?>
<ds:datastoreItem xmlns:ds="http://schemas.openxmlformats.org/officeDocument/2006/customXml" ds:itemID="{7BFBDAD4-3401-4A4E-B437-695965938A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Oakwood_MasterSlides_141121.thmx</Template>
  <TotalTime>30476</TotalTime>
  <Words>1345</Words>
  <Application>Microsoft Office PowerPoint</Application>
  <PresentationFormat>On-screen Show (16:9)</PresentationFormat>
  <Paragraphs>197</Paragraphs>
  <Slides>31</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Helvetica</vt:lpstr>
      <vt:lpstr>Segoe UI</vt:lpstr>
      <vt:lpstr>Wingdings</vt:lpstr>
      <vt:lpstr>Oakwood_MasterSlides_141121</vt:lpstr>
      <vt:lpstr>Office Theme</vt:lpstr>
      <vt:lpstr>PowerPoint Presentation</vt:lpstr>
      <vt:lpstr>PowerPoint Presentation</vt:lpstr>
      <vt:lpstr>PowerPoint Presentation</vt:lpstr>
      <vt:lpstr>PowerPoint Presentation</vt:lpstr>
      <vt:lpstr>PowerPoint Presentation</vt:lpstr>
      <vt:lpstr>General Process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Hotel Register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Bobby Gorman</dc:creator>
  <cp:lastModifiedBy>Kevin Queen</cp:lastModifiedBy>
  <cp:revision>515</cp:revision>
  <dcterms:created xsi:type="dcterms:W3CDTF">2014-11-07T17:06:49Z</dcterms:created>
  <dcterms:modified xsi:type="dcterms:W3CDTF">2017-10-17T03:44:07Z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0x010100C9E5D3BF30124F4B93B39E297D19D491</vt:lpwstr>
  </property>
  <property fmtid="{D5CDD505-2E9C-101B-9397-08002B2CF9AE}" pid="3" name="_dlc_DocIdItemGuid">
    <vt:lpwstr>0aa214c2-2331-46d8-85d2-a961f2f2fa8d</vt:lpwstr>
  </property>
</Properties>
</file>